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572" r:id="rId11"/>
    <p:sldId id="566" r:id="rId12"/>
    <p:sldId id="574" r:id="rId13"/>
    <p:sldId id="575" r:id="rId14"/>
    <p:sldId id="567" r:id="rId15"/>
    <p:sldId id="568" r:id="rId16"/>
    <p:sldId id="573" r:id="rId17"/>
    <p:sldId id="576" r:id="rId18"/>
    <p:sldId id="30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DA"/>
    <a:srgbClr val="4472C4"/>
    <a:srgbClr val="106EBE"/>
    <a:srgbClr val="E5E8ED"/>
    <a:srgbClr val="1B477D"/>
    <a:srgbClr val="CBCBCB"/>
    <a:srgbClr val="562276"/>
    <a:srgbClr val="107C4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89" autoAdjust="0"/>
    <p:restoredTop sz="96279" autoAdjust="0"/>
  </p:normalViewPr>
  <p:slideViewPr>
    <p:cSldViewPr snapToGrid="0">
      <p:cViewPr varScale="1">
        <p:scale>
          <a:sx n="75" d="100"/>
          <a:sy n="75" d="100"/>
        </p:scale>
        <p:origin x="1229" y="62"/>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Simulation</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2026.7.7(</a:t>
            </a:r>
            <a:r>
              <a:rPr lang="ja-JP" altLang="en-US" dirty="0">
                <a:latin typeface="小塚ゴシック Pr6N B"/>
                <a:ea typeface="小塚ゴシック Pr6N B"/>
                <a:cs typeface="Lucida Sans Unicode"/>
              </a:rPr>
              <a:t>予定</a:t>
            </a:r>
            <a:r>
              <a:rPr lang="en-US" altLang="ja-JP" dirty="0">
                <a:latin typeface="小塚ゴシック Pr6N B"/>
                <a:ea typeface="小塚ゴシック Pr6N B"/>
                <a:cs typeface="Lucida Sans Unicode"/>
              </a:rPr>
              <a:t>)</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784397697"/>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7</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建機</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概要：共有ルート上で、信号待ちのダンプの追い越しが発生する問題を改修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詳細：共有ルート上で信号待ちのダンプが他走路のダンプに追い越されてしまう問題を改修し</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ました。信号待ちで追い越しが発生しないようになります。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a:extLst>
              <a:ext uri="{FF2B5EF4-FFF2-40B4-BE49-F238E27FC236}">
                <a16:creationId xmlns:a16="http://schemas.microsoft.com/office/drawing/2014/main" id="{8ED9791C-481F-4E33-0557-DCA81F8EC60A}"/>
              </a:ext>
            </a:extLst>
          </p:cNvPr>
          <p:cNvPicPr>
            <a:picLocks noChangeAspect="1"/>
          </p:cNvPicPr>
          <p:nvPr/>
        </p:nvPicPr>
        <p:blipFill>
          <a:blip r:embed="rId2"/>
          <a:stretch>
            <a:fillRect/>
          </a:stretch>
        </p:blipFill>
        <p:spPr>
          <a:xfrm>
            <a:off x="4186410" y="2187113"/>
            <a:ext cx="6565016" cy="4230789"/>
          </a:xfrm>
          <a:prstGeom prst="rect">
            <a:avLst/>
          </a:prstGeom>
        </p:spPr>
      </p:pic>
      <p:sp>
        <p:nvSpPr>
          <p:cNvPr id="6" name="正方形/長方形 5">
            <a:extLst>
              <a:ext uri="{FF2B5EF4-FFF2-40B4-BE49-F238E27FC236}">
                <a16:creationId xmlns:a16="http://schemas.microsoft.com/office/drawing/2014/main" id="{B0FD064D-474B-2FD0-ECBF-C0C860A8D5AE}"/>
              </a:ext>
            </a:extLst>
          </p:cNvPr>
          <p:cNvSpPr/>
          <p:nvPr/>
        </p:nvSpPr>
        <p:spPr>
          <a:xfrm>
            <a:off x="7577558" y="2820319"/>
            <a:ext cx="850345" cy="9562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矢印コネクタ 7">
            <a:extLst>
              <a:ext uri="{FF2B5EF4-FFF2-40B4-BE49-F238E27FC236}">
                <a16:creationId xmlns:a16="http://schemas.microsoft.com/office/drawing/2014/main" id="{34116AD7-BDFF-3E03-14A7-CB066AA7F251}"/>
              </a:ext>
            </a:extLst>
          </p:cNvPr>
          <p:cNvCxnSpPr/>
          <p:nvPr/>
        </p:nvCxnSpPr>
        <p:spPr>
          <a:xfrm flipH="1" flipV="1">
            <a:off x="8538072" y="2754217"/>
            <a:ext cx="1586429" cy="251184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1" name="吹き出し: 四角形 10">
            <a:extLst>
              <a:ext uri="{FF2B5EF4-FFF2-40B4-BE49-F238E27FC236}">
                <a16:creationId xmlns:a16="http://schemas.microsoft.com/office/drawing/2014/main" id="{07D42DD7-E48E-CC24-DDB4-388BD27751D5}"/>
              </a:ext>
            </a:extLst>
          </p:cNvPr>
          <p:cNvSpPr/>
          <p:nvPr/>
        </p:nvSpPr>
        <p:spPr>
          <a:xfrm>
            <a:off x="4847816" y="4943063"/>
            <a:ext cx="4144715" cy="956206"/>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t>Modified to prevent dump trucks in other lanes from passing while waiting at a traffic light</a:t>
            </a:r>
          </a:p>
          <a:p>
            <a:pPr algn="ctr"/>
            <a:r>
              <a:rPr kumimoji="1" lang="ja-JP" altLang="en-US" sz="1100" b="1" dirty="0"/>
              <a:t>信号待ちで他走路のダンプに追い越されないように改修</a:t>
            </a:r>
            <a:endParaRPr kumimoji="1" lang="en-US" altLang="ja-JP" sz="1100" b="1" dirty="0"/>
          </a:p>
        </p:txBody>
      </p:sp>
    </p:spTree>
    <p:extLst>
      <p:ext uri="{BB962C8B-B14F-4D97-AF65-F5344CB8AC3E}">
        <p14:creationId xmlns:p14="http://schemas.microsoft.com/office/powerpoint/2010/main" val="717273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83218009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8</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建機</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概要：数値入力時のロケール依存の入力不具合を修正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詳細：一部ロケール環境において、</a:t>
                      </a:r>
                      <a:r>
                        <a:rPr kumimoji="1" lang="en-US" altLang="ja-JP" sz="1600" b="0" dirty="0">
                          <a:solidFill>
                            <a:schemeClr val="tx1"/>
                          </a:solidFill>
                          <a:latin typeface="+mn-ea"/>
                          <a:ea typeface="+mn-ea"/>
                        </a:rPr>
                        <a:t>4</a:t>
                      </a:r>
                      <a:r>
                        <a:rPr kumimoji="1" lang="ja-JP" altLang="en-US" sz="1600" b="0" dirty="0">
                          <a:solidFill>
                            <a:schemeClr val="tx1"/>
                          </a:solidFill>
                          <a:latin typeface="+mn-ea"/>
                          <a:ea typeface="+mn-ea"/>
                        </a:rPr>
                        <a:t>桁以上の数値入力時に自動挿入された桁区切り記号（</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が小数点として解釈され、正しい数値を入力できない問題を修正しました。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5" name="図 4">
            <a:extLst>
              <a:ext uri="{FF2B5EF4-FFF2-40B4-BE49-F238E27FC236}">
                <a16:creationId xmlns:a16="http://schemas.microsoft.com/office/drawing/2014/main" id="{E56DCD91-9130-9D15-4E2F-F70962B82812}"/>
              </a:ext>
            </a:extLst>
          </p:cNvPr>
          <p:cNvPicPr>
            <a:picLocks noChangeAspect="1"/>
          </p:cNvPicPr>
          <p:nvPr/>
        </p:nvPicPr>
        <p:blipFill>
          <a:blip r:embed="rId2"/>
          <a:stretch>
            <a:fillRect/>
          </a:stretch>
        </p:blipFill>
        <p:spPr>
          <a:xfrm>
            <a:off x="7800815" y="2249648"/>
            <a:ext cx="4040271" cy="3891880"/>
          </a:xfrm>
          <a:prstGeom prst="rect">
            <a:avLst/>
          </a:prstGeom>
        </p:spPr>
      </p:pic>
      <p:pic>
        <p:nvPicPr>
          <p:cNvPr id="9" name="図 8">
            <a:extLst>
              <a:ext uri="{FF2B5EF4-FFF2-40B4-BE49-F238E27FC236}">
                <a16:creationId xmlns:a16="http://schemas.microsoft.com/office/drawing/2014/main" id="{B44391C8-F0E1-D945-E36E-830FAEA4E1DB}"/>
              </a:ext>
            </a:extLst>
          </p:cNvPr>
          <p:cNvPicPr>
            <a:picLocks noChangeAspect="1"/>
          </p:cNvPicPr>
          <p:nvPr/>
        </p:nvPicPr>
        <p:blipFill>
          <a:blip r:embed="rId3"/>
          <a:stretch>
            <a:fillRect/>
          </a:stretch>
        </p:blipFill>
        <p:spPr>
          <a:xfrm>
            <a:off x="3520409" y="2249648"/>
            <a:ext cx="4061683" cy="3891880"/>
          </a:xfrm>
          <a:prstGeom prst="rect">
            <a:avLst/>
          </a:prstGeom>
        </p:spPr>
      </p:pic>
      <p:pic>
        <p:nvPicPr>
          <p:cNvPr id="13" name="図 12">
            <a:extLst>
              <a:ext uri="{FF2B5EF4-FFF2-40B4-BE49-F238E27FC236}">
                <a16:creationId xmlns:a16="http://schemas.microsoft.com/office/drawing/2014/main" id="{F957ED88-264C-D6CB-0A95-5513ADE615CB}"/>
              </a:ext>
            </a:extLst>
          </p:cNvPr>
          <p:cNvPicPr>
            <a:picLocks noChangeAspect="1"/>
          </p:cNvPicPr>
          <p:nvPr/>
        </p:nvPicPr>
        <p:blipFill>
          <a:blip r:embed="rId4"/>
          <a:stretch>
            <a:fillRect/>
          </a:stretch>
        </p:blipFill>
        <p:spPr>
          <a:xfrm>
            <a:off x="3823591" y="3690856"/>
            <a:ext cx="3059147" cy="668385"/>
          </a:xfrm>
          <a:prstGeom prst="rect">
            <a:avLst/>
          </a:prstGeom>
        </p:spPr>
      </p:pic>
      <p:sp>
        <p:nvSpPr>
          <p:cNvPr id="15" name="正方形/長方形 14">
            <a:extLst>
              <a:ext uri="{FF2B5EF4-FFF2-40B4-BE49-F238E27FC236}">
                <a16:creationId xmlns:a16="http://schemas.microsoft.com/office/drawing/2014/main" id="{45F31C38-D91D-BAAD-6539-D54C39A9CDB8}"/>
              </a:ext>
            </a:extLst>
          </p:cNvPr>
          <p:cNvSpPr/>
          <p:nvPr/>
        </p:nvSpPr>
        <p:spPr>
          <a:xfrm>
            <a:off x="4169839" y="2858282"/>
            <a:ext cx="1000445" cy="3957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下 15">
            <a:extLst>
              <a:ext uri="{FF2B5EF4-FFF2-40B4-BE49-F238E27FC236}">
                <a16:creationId xmlns:a16="http://schemas.microsoft.com/office/drawing/2014/main" id="{801A4C84-B369-691E-B0DF-3D56376DAF86}"/>
              </a:ext>
            </a:extLst>
          </p:cNvPr>
          <p:cNvSpPr/>
          <p:nvPr/>
        </p:nvSpPr>
        <p:spPr>
          <a:xfrm>
            <a:off x="4320437" y="3295142"/>
            <a:ext cx="699247" cy="3957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C4B4368A-9CFD-0810-1877-737140B1B902}"/>
              </a:ext>
            </a:extLst>
          </p:cNvPr>
          <p:cNvSpPr/>
          <p:nvPr/>
        </p:nvSpPr>
        <p:spPr>
          <a:xfrm>
            <a:off x="5265144" y="3777407"/>
            <a:ext cx="1298602" cy="5818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D0127A50-C1AC-338A-3D19-4E517ADB5981}"/>
              </a:ext>
            </a:extLst>
          </p:cNvPr>
          <p:cNvSpPr/>
          <p:nvPr/>
        </p:nvSpPr>
        <p:spPr>
          <a:xfrm>
            <a:off x="8429497" y="2878544"/>
            <a:ext cx="1000445" cy="3957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吹き出し: 四角形 18">
            <a:extLst>
              <a:ext uri="{FF2B5EF4-FFF2-40B4-BE49-F238E27FC236}">
                <a16:creationId xmlns:a16="http://schemas.microsoft.com/office/drawing/2014/main" id="{B43C08FE-0F01-7E27-FE98-C5E57EE2BA55}"/>
              </a:ext>
            </a:extLst>
          </p:cNvPr>
          <p:cNvSpPr/>
          <p:nvPr/>
        </p:nvSpPr>
        <p:spPr>
          <a:xfrm>
            <a:off x="6149699" y="2249648"/>
            <a:ext cx="1432392" cy="317427"/>
          </a:xfrm>
          <a:prstGeom prst="wedgeRectCallout">
            <a:avLst>
              <a:gd name="adj1" fmla="val 48265"/>
              <a:gd name="adj2" fmla="val 13405"/>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t>Before</a:t>
            </a:r>
          </a:p>
        </p:txBody>
      </p:sp>
      <p:sp>
        <p:nvSpPr>
          <p:cNvPr id="20" name="吹き出し: 四角形 19">
            <a:extLst>
              <a:ext uri="{FF2B5EF4-FFF2-40B4-BE49-F238E27FC236}">
                <a16:creationId xmlns:a16="http://schemas.microsoft.com/office/drawing/2014/main" id="{E5E933C5-39E9-C5FD-C9C0-FBEAFA7B17AC}"/>
              </a:ext>
            </a:extLst>
          </p:cNvPr>
          <p:cNvSpPr/>
          <p:nvPr/>
        </p:nvSpPr>
        <p:spPr>
          <a:xfrm>
            <a:off x="10408694" y="2249647"/>
            <a:ext cx="1432392" cy="317427"/>
          </a:xfrm>
          <a:prstGeom prst="wedgeRectCallout">
            <a:avLst>
              <a:gd name="adj1" fmla="val 48265"/>
              <a:gd name="adj2" fmla="val 13405"/>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t>After</a:t>
            </a:r>
          </a:p>
        </p:txBody>
      </p:sp>
      <p:sp>
        <p:nvSpPr>
          <p:cNvPr id="22" name="吹き出し: 四角形 21">
            <a:extLst>
              <a:ext uri="{FF2B5EF4-FFF2-40B4-BE49-F238E27FC236}">
                <a16:creationId xmlns:a16="http://schemas.microsoft.com/office/drawing/2014/main" id="{A69DFE28-853F-3CB4-4CAC-88E9A2205C25}"/>
              </a:ext>
            </a:extLst>
          </p:cNvPr>
          <p:cNvSpPr/>
          <p:nvPr/>
        </p:nvSpPr>
        <p:spPr>
          <a:xfrm>
            <a:off x="3520409" y="5689524"/>
            <a:ext cx="4061682" cy="440106"/>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b="1" dirty="0"/>
              <a:t>When a period is used as the digit separator, the number is deleted.</a:t>
            </a:r>
          </a:p>
          <a:p>
            <a:pPr algn="ctr"/>
            <a:r>
              <a:rPr kumimoji="1" lang="ja-JP" altLang="en-US" sz="900" b="1" dirty="0"/>
              <a:t>数値の桁区切りがピリオドの場合に、数値が削除されてしまう</a:t>
            </a:r>
            <a:endParaRPr kumimoji="1" lang="en-US" altLang="ja-JP" sz="900" b="1" dirty="0"/>
          </a:p>
        </p:txBody>
      </p:sp>
      <p:sp>
        <p:nvSpPr>
          <p:cNvPr id="23" name="吹き出し: 四角形 22">
            <a:extLst>
              <a:ext uri="{FF2B5EF4-FFF2-40B4-BE49-F238E27FC236}">
                <a16:creationId xmlns:a16="http://schemas.microsoft.com/office/drawing/2014/main" id="{35F20C33-F6FC-C1FE-CE1B-F904079A2BC7}"/>
              </a:ext>
            </a:extLst>
          </p:cNvPr>
          <p:cNvSpPr/>
          <p:nvPr/>
        </p:nvSpPr>
        <p:spPr>
          <a:xfrm>
            <a:off x="7790109" y="5689524"/>
            <a:ext cx="4040271" cy="440106"/>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t>Modified to allow entry of the intended values.</a:t>
            </a:r>
          </a:p>
          <a:p>
            <a:pPr algn="ctr"/>
            <a:r>
              <a:rPr kumimoji="1" lang="ja-JP" altLang="en-US" sz="800" b="1" dirty="0"/>
              <a:t>意図した数値が入力できるように改修</a:t>
            </a:r>
            <a:endParaRPr kumimoji="1" lang="en-US" altLang="ja-JP" sz="800" b="1" dirty="0"/>
          </a:p>
        </p:txBody>
      </p:sp>
    </p:spTree>
    <p:extLst>
      <p:ext uri="{BB962C8B-B14F-4D97-AF65-F5344CB8AC3E}">
        <p14:creationId xmlns:p14="http://schemas.microsoft.com/office/powerpoint/2010/main" val="4189161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Simulation</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7</a:t>
            </a:r>
            <a:r>
              <a:rPr lang="ja-JP" altLang="en-US" u="sng" dirty="0">
                <a:latin typeface="+mn-ea"/>
              </a:rPr>
              <a:t>月</a:t>
            </a:r>
            <a:r>
              <a:rPr lang="en-US" altLang="ja-JP" u="sng" dirty="0">
                <a:latin typeface="+mn-ea"/>
              </a:rPr>
              <a:t>7</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2564004686"/>
              </p:ext>
            </p:extLst>
          </p:nvPr>
        </p:nvGraphicFramePr>
        <p:xfrm>
          <a:off x="126946" y="2208099"/>
          <a:ext cx="11923057" cy="3929871"/>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277527">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276903">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工程表編集時の</a:t>
                      </a:r>
                      <a:r>
                        <a:rPr kumimoji="1" lang="en-US" altLang="ja-JP" sz="1200" b="0" dirty="0">
                          <a:solidFill>
                            <a:schemeClr val="tx1"/>
                          </a:solidFill>
                          <a:latin typeface="+mn-ea"/>
                          <a:ea typeface="+mn-ea"/>
                        </a:rPr>
                        <a:t>IFC</a:t>
                      </a:r>
                      <a:r>
                        <a:rPr kumimoji="1" lang="ja-JP" altLang="en-US" sz="1200" b="0" dirty="0">
                          <a:solidFill>
                            <a:schemeClr val="tx1"/>
                          </a:solidFill>
                          <a:latin typeface="+mn-ea"/>
                          <a:ea typeface="+mn-ea"/>
                        </a:rPr>
                        <a:t>表示状態維持</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工程表のタスク編集時に、現在の工程状態に応じた</a:t>
                      </a:r>
                      <a:r>
                        <a:rPr kumimoji="1" lang="en-US" altLang="ja-JP" sz="1200" b="0" dirty="0">
                          <a:solidFill>
                            <a:schemeClr val="tx1"/>
                          </a:solidFill>
                          <a:latin typeface="+mn-ea"/>
                          <a:ea typeface="+mn-ea"/>
                        </a:rPr>
                        <a:t>IFC</a:t>
                      </a:r>
                      <a:r>
                        <a:rPr kumimoji="1" lang="ja-JP" altLang="en-US" sz="1200" b="0" dirty="0">
                          <a:solidFill>
                            <a:schemeClr val="tx1"/>
                          </a:solidFill>
                          <a:latin typeface="+mn-ea"/>
                          <a:ea typeface="+mn-ea"/>
                        </a:rPr>
                        <a:t>が表示されるようになりました。工程表の状態のまま編集ができるようになります。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449972710"/>
                  </a:ext>
                </a:extLst>
              </a:tr>
              <a:tr h="1174084">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現場一覧から読み込み後に</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リンクで該当現場に遷移しない問題を改修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施工現場一覧から現場を開いた直後に、</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リンクを押下すると</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の現場一覧に遷移してしまう問題を改修しました。</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現場を開いた直後でも</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の該当現場に遷移するようになります。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174084">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土配作成時に土量の変化によってルートが更新されない問題を改修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土配作成時に設定する土量によってルートが更新されない問題を改修しました。アニメーション再生時と同様に、土配作成時に地形変化に伴いルートが更新されるようになります。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918080431"/>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4037457499"/>
              </p:ext>
            </p:extLst>
          </p:nvPr>
        </p:nvGraphicFramePr>
        <p:xfrm>
          <a:off x="126946" y="893645"/>
          <a:ext cx="11923057" cy="5849462"/>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500327">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907592">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ft</a:t>
                      </a:r>
                      <a:r>
                        <a:rPr kumimoji="1" lang="ja-JP" altLang="en-US" sz="1200" b="0" dirty="0">
                          <a:solidFill>
                            <a:schemeClr val="tx1"/>
                          </a:solidFill>
                          <a:latin typeface="+mn-ea"/>
                          <a:ea typeface="+mn-ea"/>
                        </a:rPr>
                        <a:t>現場で座標値が</a:t>
                      </a:r>
                      <a:r>
                        <a:rPr kumimoji="1" lang="en-US" altLang="ja-JP" sz="1200" b="0" dirty="0">
                          <a:solidFill>
                            <a:schemeClr val="tx1"/>
                          </a:solidFill>
                          <a:latin typeface="+mn-ea"/>
                          <a:ea typeface="+mn-ea"/>
                        </a:rPr>
                        <a:t>m</a:t>
                      </a:r>
                      <a:r>
                        <a:rPr kumimoji="1" lang="ja-JP" altLang="en-US" sz="1200" b="0" dirty="0">
                          <a:solidFill>
                            <a:schemeClr val="tx1"/>
                          </a:solidFill>
                          <a:latin typeface="+mn-ea"/>
                          <a:ea typeface="+mn-ea"/>
                        </a:rPr>
                        <a:t>に変換されて出力される問題を改修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単位系として </a:t>
                      </a:r>
                      <a:r>
                        <a:rPr kumimoji="1" lang="en-US" altLang="ja-JP" sz="1200" b="0" dirty="0">
                          <a:solidFill>
                            <a:schemeClr val="tx1"/>
                          </a:solidFill>
                          <a:latin typeface="+mn-ea"/>
                          <a:ea typeface="+mn-ea"/>
                        </a:rPr>
                        <a:t>ft</a:t>
                      </a:r>
                      <a:r>
                        <a:rPr kumimoji="1" lang="ja-JP" altLang="en-US" sz="1200" b="0" dirty="0">
                          <a:solidFill>
                            <a:schemeClr val="tx1"/>
                          </a:solidFill>
                          <a:latin typeface="+mn-ea"/>
                          <a:ea typeface="+mn-ea"/>
                        </a:rPr>
                        <a:t>（フィート）を使用している現場で地形データ</a:t>
                      </a:r>
                      <a:r>
                        <a:rPr kumimoji="1" lang="en-US" altLang="ja-JP" sz="1200" b="0" dirty="0">
                          <a:solidFill>
                            <a:schemeClr val="tx1"/>
                          </a:solidFill>
                          <a:latin typeface="+mn-ea"/>
                          <a:ea typeface="+mn-ea"/>
                        </a:rPr>
                        <a:t>(</a:t>
                      </a:r>
                      <a:r>
                        <a:rPr kumimoji="1" lang="en-US" altLang="ja-JP" sz="1200" b="0" dirty="0" err="1">
                          <a:solidFill>
                            <a:schemeClr val="tx1"/>
                          </a:solidFill>
                          <a:latin typeface="+mn-ea"/>
                          <a:ea typeface="+mn-ea"/>
                        </a:rPr>
                        <a:t>LandXML</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を出力する場合、 座標値が </a:t>
                      </a:r>
                      <a:r>
                        <a:rPr kumimoji="1" lang="en-US" altLang="ja-JP" sz="1200" b="0" dirty="0">
                          <a:solidFill>
                            <a:schemeClr val="tx1"/>
                          </a:solidFill>
                          <a:latin typeface="+mn-ea"/>
                          <a:ea typeface="+mn-ea"/>
                        </a:rPr>
                        <a:t>m</a:t>
                      </a:r>
                      <a:r>
                        <a:rPr kumimoji="1" lang="ja-JP" altLang="en-US" sz="1200" b="0" dirty="0">
                          <a:solidFill>
                            <a:schemeClr val="tx1"/>
                          </a:solidFill>
                          <a:latin typeface="+mn-ea"/>
                          <a:ea typeface="+mn-ea"/>
                        </a:rPr>
                        <a:t>（メートル）に変換されてしまう問題を改修しました。現場の単位に合わせて</a:t>
                      </a:r>
                      <a:r>
                        <a:rPr kumimoji="1" lang="en-US" altLang="ja-JP" sz="1200" b="0" dirty="0" err="1">
                          <a:solidFill>
                            <a:schemeClr val="tx1"/>
                          </a:solidFill>
                          <a:latin typeface="+mn-ea"/>
                          <a:ea typeface="+mn-ea"/>
                        </a:rPr>
                        <a:t>LandXML</a:t>
                      </a:r>
                      <a:r>
                        <a:rPr kumimoji="1" lang="ja-JP" altLang="en-US" sz="1200" b="0" dirty="0">
                          <a:solidFill>
                            <a:schemeClr val="tx1"/>
                          </a:solidFill>
                          <a:latin typeface="+mn-ea"/>
                          <a:ea typeface="+mn-ea"/>
                        </a:rPr>
                        <a:t>が出力されるようになります。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1087759">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工程表画面で非稼働日にダンプのみ表示される問題を改修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工程表画面で非稼働日のアニメーションでダンプのみが表示されてしまう問題を改修しました。他建機同様に土配設定のダンプは稼働日のみ表示されるようになります。</a:t>
                      </a:r>
                    </a:p>
                  </a:txBody>
                  <a:tcPr anchor="ctr">
                    <a:solidFill>
                      <a:schemeClr val="bg1"/>
                    </a:solidFill>
                  </a:tcPr>
                </a:tc>
                <a:extLst>
                  <a:ext uri="{0D108BD9-81ED-4DB2-BD59-A6C34878D82A}">
                    <a16:rowId xmlns:a16="http://schemas.microsoft.com/office/drawing/2014/main" val="3510497852"/>
                  </a:ext>
                </a:extLst>
              </a:tr>
              <a:tr h="1117928">
                <a:tc>
                  <a:txBody>
                    <a:bodyPr/>
                    <a:lstStyle/>
                    <a:p>
                      <a:pPr algn="ctr"/>
                      <a:r>
                        <a:rPr kumimoji="1" lang="en-US" altLang="ja-JP" sz="1600" dirty="0">
                          <a:solidFill>
                            <a:schemeClr val="tx1"/>
                          </a:solidFill>
                          <a:latin typeface="+mn-lt"/>
                          <a:ea typeface="Meiryo UI" panose="020B0604030504040204" pitchFamily="50" charset="-128"/>
                        </a:rPr>
                        <a:t>6</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変化率</a:t>
                      </a:r>
                      <a:r>
                        <a:rPr kumimoji="1" lang="en-US" altLang="ja-JP" sz="1200" b="0" dirty="0">
                          <a:solidFill>
                            <a:schemeClr val="tx1"/>
                          </a:solidFill>
                          <a:latin typeface="+mn-ea"/>
                          <a:ea typeface="+mn-ea"/>
                        </a:rPr>
                        <a:t>C</a:t>
                      </a:r>
                      <a:r>
                        <a:rPr kumimoji="1" lang="ja-JP" altLang="en-US" sz="1200" b="0" dirty="0">
                          <a:solidFill>
                            <a:schemeClr val="tx1"/>
                          </a:solidFill>
                          <a:latin typeface="+mn-ea"/>
                          <a:ea typeface="+mn-ea"/>
                        </a:rPr>
                        <a:t>の変更が総土量表示に反映されない問題を改修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切盛土量画面における変化率</a:t>
                      </a:r>
                      <a:r>
                        <a:rPr kumimoji="1" lang="en-US" altLang="ja-JP" sz="1200" b="0" dirty="0">
                          <a:solidFill>
                            <a:schemeClr val="tx1"/>
                          </a:solidFill>
                          <a:latin typeface="+mn-ea"/>
                          <a:ea typeface="+mn-ea"/>
                        </a:rPr>
                        <a:t>C</a:t>
                      </a:r>
                      <a:r>
                        <a:rPr kumimoji="1" lang="ja-JP" altLang="en-US" sz="1200" b="0" dirty="0">
                          <a:solidFill>
                            <a:schemeClr val="tx1"/>
                          </a:solidFill>
                          <a:latin typeface="+mn-ea"/>
                          <a:ea typeface="+mn-ea"/>
                        </a:rPr>
                        <a:t>の変更が総土量表示に反映されない問題を改修しました。変化率の変更が各エリアと総土量の表示に反映されるようになります。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6045961"/>
                  </a:ext>
                </a:extLst>
              </a:tr>
              <a:tr h="1117928">
                <a:tc>
                  <a:txBody>
                    <a:bodyPr/>
                    <a:lstStyle/>
                    <a:p>
                      <a:pPr algn="ctr"/>
                      <a:r>
                        <a:rPr kumimoji="1" lang="en-US" altLang="ja-JP" sz="1600" dirty="0">
                          <a:solidFill>
                            <a:schemeClr val="tx1"/>
                          </a:solidFill>
                          <a:latin typeface="+mn-lt"/>
                          <a:ea typeface="Meiryo UI" panose="020B0604030504040204" pitchFamily="50" charset="-128"/>
                        </a:rPr>
                        <a:t>7</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建機</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共有ルート上で、信号待ちのダンプの追い越しが発生する問題を改修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共有ルート上で信号待ちのダンプが他走路のダンプに追い越されてしまう問題を改修しました。信号待ちで追い越しが発生しないようになります。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207944976"/>
                  </a:ext>
                </a:extLst>
              </a:tr>
              <a:tr h="1117928">
                <a:tc>
                  <a:txBody>
                    <a:bodyPr/>
                    <a:lstStyle/>
                    <a:p>
                      <a:pPr algn="ctr"/>
                      <a:r>
                        <a:rPr kumimoji="1" lang="en-US" altLang="ja-JP" sz="1600" dirty="0">
                          <a:solidFill>
                            <a:schemeClr val="tx1"/>
                          </a:solidFill>
                          <a:latin typeface="+mn-lt"/>
                          <a:ea typeface="Meiryo UI" panose="020B0604030504040204" pitchFamily="50" charset="-128"/>
                        </a:rPr>
                        <a:t>8</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建機</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数値入力時のロケール依存の入力不具合を修正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一部ロケール環境において、</a:t>
                      </a:r>
                      <a:r>
                        <a:rPr kumimoji="1" lang="en-US" altLang="ja-JP" sz="1200" b="0" dirty="0">
                          <a:solidFill>
                            <a:schemeClr val="tx1"/>
                          </a:solidFill>
                          <a:latin typeface="+mn-ea"/>
                          <a:ea typeface="+mn-ea"/>
                        </a:rPr>
                        <a:t>4</a:t>
                      </a:r>
                      <a:r>
                        <a:rPr kumimoji="1" lang="ja-JP" altLang="en-US" sz="1200" b="0" dirty="0">
                          <a:solidFill>
                            <a:schemeClr val="tx1"/>
                          </a:solidFill>
                          <a:latin typeface="+mn-ea"/>
                          <a:ea typeface="+mn-ea"/>
                        </a:rPr>
                        <a:t>桁以上の数値入力時に自動挿入された桁区切り記号（</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）が小数点として解釈され、正しい数値を入力できない問題を修正しました。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38031991"/>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480672555"/>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概要：工程表編集時の</a:t>
                      </a:r>
                      <a:r>
                        <a:rPr kumimoji="1" lang="en-US" altLang="ja-JP" sz="1600" b="0" dirty="0">
                          <a:solidFill>
                            <a:schemeClr val="tx1"/>
                          </a:solidFill>
                          <a:latin typeface="+mn-ea"/>
                          <a:ea typeface="+mn-ea"/>
                        </a:rPr>
                        <a:t>IFC</a:t>
                      </a:r>
                      <a:r>
                        <a:rPr kumimoji="1" lang="ja-JP" altLang="en-US" sz="1600" b="0" dirty="0">
                          <a:solidFill>
                            <a:schemeClr val="tx1"/>
                          </a:solidFill>
                          <a:latin typeface="+mn-ea"/>
                          <a:ea typeface="+mn-ea"/>
                        </a:rPr>
                        <a:t>表示状態維持</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詳細：工程表のタスク編集時に、現在の工程状態に応じた</a:t>
                      </a:r>
                      <a:r>
                        <a:rPr kumimoji="1" lang="en-US" altLang="ja-JP" sz="1600" b="0" dirty="0">
                          <a:solidFill>
                            <a:schemeClr val="tx1"/>
                          </a:solidFill>
                          <a:latin typeface="+mn-ea"/>
                          <a:ea typeface="+mn-ea"/>
                        </a:rPr>
                        <a:t>IFC</a:t>
                      </a:r>
                      <a:r>
                        <a:rPr kumimoji="1" lang="ja-JP" altLang="en-US" sz="1600" b="0" dirty="0">
                          <a:solidFill>
                            <a:schemeClr val="tx1"/>
                          </a:solidFill>
                          <a:latin typeface="+mn-ea"/>
                          <a:ea typeface="+mn-ea"/>
                        </a:rPr>
                        <a:t>が表示されるようになりました。　　</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　　　工程表の状態のまま編集ができるようになります。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11" name="図 10">
            <a:extLst>
              <a:ext uri="{FF2B5EF4-FFF2-40B4-BE49-F238E27FC236}">
                <a16:creationId xmlns:a16="http://schemas.microsoft.com/office/drawing/2014/main" id="{866E4C7B-6177-9266-D44C-29E19BA31D72}"/>
              </a:ext>
            </a:extLst>
          </p:cNvPr>
          <p:cNvPicPr>
            <a:picLocks noChangeAspect="1"/>
          </p:cNvPicPr>
          <p:nvPr/>
        </p:nvPicPr>
        <p:blipFill>
          <a:blip r:embed="rId2"/>
          <a:stretch>
            <a:fillRect/>
          </a:stretch>
        </p:blipFill>
        <p:spPr>
          <a:xfrm>
            <a:off x="9741440" y="2269475"/>
            <a:ext cx="2172002" cy="2033871"/>
          </a:xfrm>
          <a:prstGeom prst="rect">
            <a:avLst/>
          </a:prstGeom>
        </p:spPr>
      </p:pic>
      <p:pic>
        <p:nvPicPr>
          <p:cNvPr id="15" name="図 14">
            <a:extLst>
              <a:ext uri="{FF2B5EF4-FFF2-40B4-BE49-F238E27FC236}">
                <a16:creationId xmlns:a16="http://schemas.microsoft.com/office/drawing/2014/main" id="{0D9303F8-04B4-1345-F9DF-00FC597FF231}"/>
              </a:ext>
            </a:extLst>
          </p:cNvPr>
          <p:cNvPicPr>
            <a:picLocks noChangeAspect="1"/>
          </p:cNvPicPr>
          <p:nvPr/>
        </p:nvPicPr>
        <p:blipFill>
          <a:blip r:embed="rId3"/>
          <a:stretch>
            <a:fillRect/>
          </a:stretch>
        </p:blipFill>
        <p:spPr>
          <a:xfrm>
            <a:off x="9729320" y="4291643"/>
            <a:ext cx="2184122" cy="2022169"/>
          </a:xfrm>
          <a:prstGeom prst="rect">
            <a:avLst/>
          </a:prstGeom>
        </p:spPr>
      </p:pic>
      <p:sp>
        <p:nvSpPr>
          <p:cNvPr id="18" name="矢印: 右 17">
            <a:extLst>
              <a:ext uri="{FF2B5EF4-FFF2-40B4-BE49-F238E27FC236}">
                <a16:creationId xmlns:a16="http://schemas.microsoft.com/office/drawing/2014/main" id="{9C6222CE-D09B-C6EE-B72D-6D7958B9981A}"/>
              </a:ext>
            </a:extLst>
          </p:cNvPr>
          <p:cNvSpPr/>
          <p:nvPr/>
        </p:nvSpPr>
        <p:spPr>
          <a:xfrm>
            <a:off x="8895412" y="3796570"/>
            <a:ext cx="683046" cy="10135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四角形 22">
            <a:extLst>
              <a:ext uri="{FF2B5EF4-FFF2-40B4-BE49-F238E27FC236}">
                <a16:creationId xmlns:a16="http://schemas.microsoft.com/office/drawing/2014/main" id="{4A1587B8-7067-4AD4-F4B5-96660FF37F93}"/>
              </a:ext>
            </a:extLst>
          </p:cNvPr>
          <p:cNvSpPr/>
          <p:nvPr/>
        </p:nvSpPr>
        <p:spPr>
          <a:xfrm>
            <a:off x="9741440" y="2281177"/>
            <a:ext cx="864082" cy="230669"/>
          </a:xfrm>
          <a:prstGeom prst="wedgeRectCallout">
            <a:avLst>
              <a:gd name="adj1" fmla="val 48265"/>
              <a:gd name="adj2" fmla="val 13405"/>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b="1" dirty="0"/>
              <a:t>Before</a:t>
            </a:r>
          </a:p>
        </p:txBody>
      </p:sp>
      <p:sp>
        <p:nvSpPr>
          <p:cNvPr id="25" name="吹き出し: 四角形 24">
            <a:extLst>
              <a:ext uri="{FF2B5EF4-FFF2-40B4-BE49-F238E27FC236}">
                <a16:creationId xmlns:a16="http://schemas.microsoft.com/office/drawing/2014/main" id="{DD53C68A-5B14-08A2-943A-335D00F401BE}"/>
              </a:ext>
            </a:extLst>
          </p:cNvPr>
          <p:cNvSpPr/>
          <p:nvPr/>
        </p:nvSpPr>
        <p:spPr>
          <a:xfrm>
            <a:off x="9729320" y="4291643"/>
            <a:ext cx="864082" cy="230669"/>
          </a:xfrm>
          <a:prstGeom prst="wedgeRectCallout">
            <a:avLst>
              <a:gd name="adj1" fmla="val 48265"/>
              <a:gd name="adj2" fmla="val 13405"/>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b="1" dirty="0"/>
              <a:t>After</a:t>
            </a:r>
          </a:p>
        </p:txBody>
      </p:sp>
      <p:grpSp>
        <p:nvGrpSpPr>
          <p:cNvPr id="5" name="グループ化 4">
            <a:extLst>
              <a:ext uri="{FF2B5EF4-FFF2-40B4-BE49-F238E27FC236}">
                <a16:creationId xmlns:a16="http://schemas.microsoft.com/office/drawing/2014/main" id="{814A88BB-3F21-DD6F-FDCF-DEE780DCC967}"/>
              </a:ext>
            </a:extLst>
          </p:cNvPr>
          <p:cNvGrpSpPr/>
          <p:nvPr/>
        </p:nvGrpSpPr>
        <p:grpSpPr>
          <a:xfrm>
            <a:off x="3319955" y="2269475"/>
            <a:ext cx="5818170" cy="4044338"/>
            <a:chOff x="3319955" y="2269475"/>
            <a:chExt cx="5818170" cy="4044338"/>
          </a:xfrm>
        </p:grpSpPr>
        <p:pic>
          <p:nvPicPr>
            <p:cNvPr id="6" name="図 5">
              <a:extLst>
                <a:ext uri="{FF2B5EF4-FFF2-40B4-BE49-F238E27FC236}">
                  <a16:creationId xmlns:a16="http://schemas.microsoft.com/office/drawing/2014/main" id="{DC98AA17-A590-20D5-DD48-A09CB788AFE2}"/>
                </a:ext>
              </a:extLst>
            </p:cNvPr>
            <p:cNvPicPr>
              <a:picLocks noChangeAspect="1"/>
            </p:cNvPicPr>
            <p:nvPr/>
          </p:nvPicPr>
          <p:blipFill>
            <a:blip r:embed="rId4"/>
            <a:stretch>
              <a:fillRect/>
            </a:stretch>
          </p:blipFill>
          <p:spPr>
            <a:xfrm>
              <a:off x="3319955" y="2269475"/>
              <a:ext cx="5818170" cy="4044338"/>
            </a:xfrm>
            <a:prstGeom prst="rect">
              <a:avLst/>
            </a:prstGeom>
          </p:spPr>
        </p:pic>
        <p:pic>
          <p:nvPicPr>
            <p:cNvPr id="4" name="図 3">
              <a:extLst>
                <a:ext uri="{FF2B5EF4-FFF2-40B4-BE49-F238E27FC236}">
                  <a16:creationId xmlns:a16="http://schemas.microsoft.com/office/drawing/2014/main" id="{C264AC90-21FD-015D-D029-4B295B73D564}"/>
                </a:ext>
              </a:extLst>
            </p:cNvPr>
            <p:cNvPicPr>
              <a:picLocks noChangeAspect="1"/>
            </p:cNvPicPr>
            <p:nvPr/>
          </p:nvPicPr>
          <p:blipFill>
            <a:blip r:embed="rId5"/>
            <a:stretch>
              <a:fillRect/>
            </a:stretch>
          </p:blipFill>
          <p:spPr>
            <a:xfrm>
              <a:off x="3319955" y="4312054"/>
              <a:ext cx="2183862" cy="337016"/>
            </a:xfrm>
            <a:prstGeom prst="rect">
              <a:avLst/>
            </a:prstGeom>
          </p:spPr>
        </p:pic>
      </p:grpSp>
      <p:sp>
        <p:nvSpPr>
          <p:cNvPr id="33" name="吹き出し: 四角形 32">
            <a:extLst>
              <a:ext uri="{FF2B5EF4-FFF2-40B4-BE49-F238E27FC236}">
                <a16:creationId xmlns:a16="http://schemas.microsoft.com/office/drawing/2014/main" id="{3EDE1E7B-E432-D0BA-C369-028D4E6E3700}"/>
              </a:ext>
            </a:extLst>
          </p:cNvPr>
          <p:cNvSpPr/>
          <p:nvPr/>
        </p:nvSpPr>
        <p:spPr>
          <a:xfrm>
            <a:off x="6528822" y="5757704"/>
            <a:ext cx="2963537" cy="455202"/>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t>Maintain the IFC display state even when editing tasks</a:t>
            </a:r>
            <a:br>
              <a:rPr kumimoji="1" lang="en-US" altLang="ja-JP" sz="800" b="1" dirty="0"/>
            </a:br>
            <a:r>
              <a:rPr kumimoji="1" lang="ja-JP" altLang="en-US" sz="800" b="1" dirty="0"/>
              <a:t>タスク編集時も</a:t>
            </a:r>
            <a:r>
              <a:rPr kumimoji="1" lang="en-US" altLang="ja-JP" sz="800" b="1" dirty="0"/>
              <a:t>IFC</a:t>
            </a:r>
            <a:r>
              <a:rPr kumimoji="1" lang="ja-JP" altLang="en-US" sz="800" b="1" dirty="0"/>
              <a:t>の表示状態を維持</a:t>
            </a:r>
            <a:endParaRPr kumimoji="1" lang="en-US" altLang="ja-JP" sz="800" b="1" dirty="0"/>
          </a:p>
        </p:txBody>
      </p:sp>
    </p:spTree>
    <p:extLst>
      <p:ext uri="{BB962C8B-B14F-4D97-AF65-F5344CB8AC3E}">
        <p14:creationId xmlns:p14="http://schemas.microsoft.com/office/powerpoint/2010/main" val="3069841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22033430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概要：現場一覧から読み込み後に</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リンクで該当現場に遷移しない問題を改修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詳細：施工現場一覧から現場を開いた直後に、</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リンクを押下すると</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の現</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場一覧に遷移してしまう問題を改修しました。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現場を開いた直後でも</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の該当現場に遷移するようになります。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5" name="図 4">
            <a:extLst>
              <a:ext uri="{FF2B5EF4-FFF2-40B4-BE49-F238E27FC236}">
                <a16:creationId xmlns:a16="http://schemas.microsoft.com/office/drawing/2014/main" id="{DD96C854-15C8-C3AB-FFEB-B7571325EB33}"/>
              </a:ext>
            </a:extLst>
          </p:cNvPr>
          <p:cNvPicPr>
            <a:picLocks noChangeAspect="1"/>
          </p:cNvPicPr>
          <p:nvPr/>
        </p:nvPicPr>
        <p:blipFill>
          <a:blip r:embed="rId2"/>
          <a:stretch>
            <a:fillRect/>
          </a:stretch>
        </p:blipFill>
        <p:spPr>
          <a:xfrm>
            <a:off x="3182784" y="2535955"/>
            <a:ext cx="4911191" cy="2702659"/>
          </a:xfrm>
          <a:prstGeom prst="rect">
            <a:avLst/>
          </a:prstGeom>
        </p:spPr>
      </p:pic>
      <p:pic>
        <p:nvPicPr>
          <p:cNvPr id="8" name="図 7">
            <a:extLst>
              <a:ext uri="{FF2B5EF4-FFF2-40B4-BE49-F238E27FC236}">
                <a16:creationId xmlns:a16="http://schemas.microsoft.com/office/drawing/2014/main" id="{21F751C6-9C56-010B-0ABD-9A5F3355778E}"/>
              </a:ext>
            </a:extLst>
          </p:cNvPr>
          <p:cNvPicPr>
            <a:picLocks noChangeAspect="1"/>
          </p:cNvPicPr>
          <p:nvPr/>
        </p:nvPicPr>
        <p:blipFill>
          <a:blip r:embed="rId3"/>
          <a:stretch>
            <a:fillRect/>
          </a:stretch>
        </p:blipFill>
        <p:spPr>
          <a:xfrm>
            <a:off x="8184635" y="2535955"/>
            <a:ext cx="3779405" cy="2702659"/>
          </a:xfrm>
          <a:prstGeom prst="rect">
            <a:avLst/>
          </a:prstGeom>
        </p:spPr>
      </p:pic>
      <p:sp>
        <p:nvSpPr>
          <p:cNvPr id="11" name="正方形/長方形 10">
            <a:extLst>
              <a:ext uri="{FF2B5EF4-FFF2-40B4-BE49-F238E27FC236}">
                <a16:creationId xmlns:a16="http://schemas.microsoft.com/office/drawing/2014/main" id="{D3B951F8-6106-3E4B-B4BD-0BAAD675986E}"/>
              </a:ext>
            </a:extLst>
          </p:cNvPr>
          <p:cNvSpPr/>
          <p:nvPr/>
        </p:nvSpPr>
        <p:spPr>
          <a:xfrm>
            <a:off x="6894399" y="3055683"/>
            <a:ext cx="1162860" cy="34960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吹き出し: 四角形 12">
            <a:extLst>
              <a:ext uri="{FF2B5EF4-FFF2-40B4-BE49-F238E27FC236}">
                <a16:creationId xmlns:a16="http://schemas.microsoft.com/office/drawing/2014/main" id="{959DA65D-41D6-3EAE-4F72-A9B67F85FE95}"/>
              </a:ext>
            </a:extLst>
          </p:cNvPr>
          <p:cNvSpPr/>
          <p:nvPr/>
        </p:nvSpPr>
        <p:spPr>
          <a:xfrm>
            <a:off x="6894398" y="5158067"/>
            <a:ext cx="4335717" cy="941690"/>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t>Clicking the “Dashboard” link takes me to the site list</a:t>
            </a:r>
            <a:br>
              <a:rPr kumimoji="1" lang="en-US" altLang="ja-JP" sz="1100" b="1" dirty="0"/>
            </a:br>
            <a:r>
              <a:rPr kumimoji="1" lang="en-US" altLang="ja-JP" sz="1100" b="1" dirty="0"/>
              <a:t>Dashboard</a:t>
            </a:r>
            <a:r>
              <a:rPr kumimoji="1" lang="ja-JP" altLang="en-US" sz="1100" b="1" dirty="0"/>
              <a:t>リンクで現場一覧に遷移していしまう</a:t>
            </a:r>
            <a:endParaRPr kumimoji="1" lang="en-US" altLang="ja-JP" sz="1100" b="1" dirty="0"/>
          </a:p>
          <a:p>
            <a:pPr algn="ctr"/>
            <a:r>
              <a:rPr kumimoji="1" lang="en-US" altLang="ja-JP" sz="1100" b="1" dirty="0"/>
              <a:t>→ Modified so that it now takes me to the relevant site</a:t>
            </a:r>
          </a:p>
          <a:p>
            <a:pPr algn="ctr"/>
            <a:r>
              <a:rPr kumimoji="1" lang="ja-JP" altLang="en-US" sz="1100" b="1" dirty="0"/>
              <a:t>該当現場に遷移するように改修</a:t>
            </a:r>
            <a:endParaRPr kumimoji="1" lang="en-US" altLang="ja-JP" sz="1100" b="1" dirty="0"/>
          </a:p>
        </p:txBody>
      </p:sp>
      <p:sp>
        <p:nvSpPr>
          <p:cNvPr id="14" name="矢印: 右 13">
            <a:extLst>
              <a:ext uri="{FF2B5EF4-FFF2-40B4-BE49-F238E27FC236}">
                <a16:creationId xmlns:a16="http://schemas.microsoft.com/office/drawing/2014/main" id="{94F2462E-D0FD-28CA-9E1B-73751D0AB5D4}"/>
              </a:ext>
            </a:extLst>
          </p:cNvPr>
          <p:cNvSpPr/>
          <p:nvPr/>
        </p:nvSpPr>
        <p:spPr>
          <a:xfrm>
            <a:off x="8093975" y="2958431"/>
            <a:ext cx="362714" cy="5592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43705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5773941"/>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概要：土配作成時に土量の変化によってルートが更新されない問題を改修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詳細：土配作成時に設定する土量によってルートが更新されない問題を改修しました。アニ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メーション再生時と同様に、土配作成時に地形変化に伴いルートが更新されるように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a:extLst>
              <a:ext uri="{FF2B5EF4-FFF2-40B4-BE49-F238E27FC236}">
                <a16:creationId xmlns:a16="http://schemas.microsoft.com/office/drawing/2014/main" id="{5279D33D-9DE1-E8C0-BA6F-7E9EB1E03A6A}"/>
              </a:ext>
            </a:extLst>
          </p:cNvPr>
          <p:cNvPicPr>
            <a:picLocks noChangeAspect="1"/>
          </p:cNvPicPr>
          <p:nvPr/>
        </p:nvPicPr>
        <p:blipFill>
          <a:blip r:embed="rId2"/>
          <a:stretch>
            <a:fillRect/>
          </a:stretch>
        </p:blipFill>
        <p:spPr>
          <a:xfrm>
            <a:off x="3216925" y="2501762"/>
            <a:ext cx="4381636" cy="3462275"/>
          </a:xfrm>
          <a:prstGeom prst="rect">
            <a:avLst/>
          </a:prstGeom>
        </p:spPr>
      </p:pic>
      <p:pic>
        <p:nvPicPr>
          <p:cNvPr id="6" name="図 5">
            <a:extLst>
              <a:ext uri="{FF2B5EF4-FFF2-40B4-BE49-F238E27FC236}">
                <a16:creationId xmlns:a16="http://schemas.microsoft.com/office/drawing/2014/main" id="{9EDA589A-6372-C6CE-154A-9974A10931B5}"/>
              </a:ext>
            </a:extLst>
          </p:cNvPr>
          <p:cNvPicPr>
            <a:picLocks noChangeAspect="1"/>
          </p:cNvPicPr>
          <p:nvPr/>
        </p:nvPicPr>
        <p:blipFill>
          <a:blip r:embed="rId3"/>
          <a:stretch>
            <a:fillRect/>
          </a:stretch>
        </p:blipFill>
        <p:spPr>
          <a:xfrm>
            <a:off x="7598561" y="2488267"/>
            <a:ext cx="4381636" cy="3475770"/>
          </a:xfrm>
          <a:prstGeom prst="rect">
            <a:avLst/>
          </a:prstGeom>
        </p:spPr>
      </p:pic>
      <p:sp>
        <p:nvSpPr>
          <p:cNvPr id="8" name="正方形/長方形 7">
            <a:extLst>
              <a:ext uri="{FF2B5EF4-FFF2-40B4-BE49-F238E27FC236}">
                <a16:creationId xmlns:a16="http://schemas.microsoft.com/office/drawing/2014/main" id="{6409720D-9D27-BE0C-A77B-4E32F4A8807B}"/>
              </a:ext>
            </a:extLst>
          </p:cNvPr>
          <p:cNvSpPr/>
          <p:nvPr/>
        </p:nvSpPr>
        <p:spPr>
          <a:xfrm>
            <a:off x="10146536" y="3316076"/>
            <a:ext cx="1244906" cy="99151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吹き出し: 四角形 10">
            <a:extLst>
              <a:ext uri="{FF2B5EF4-FFF2-40B4-BE49-F238E27FC236}">
                <a16:creationId xmlns:a16="http://schemas.microsoft.com/office/drawing/2014/main" id="{18BAF2AB-40F7-289E-BF59-0EF850A65FFC}"/>
              </a:ext>
            </a:extLst>
          </p:cNvPr>
          <p:cNvSpPr/>
          <p:nvPr/>
        </p:nvSpPr>
        <p:spPr>
          <a:xfrm>
            <a:off x="7598561" y="5135721"/>
            <a:ext cx="4241494" cy="665129"/>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t>Modified the system so that routes are updated based on terrain changes resulting from the soil volume set in the editing screen.</a:t>
            </a:r>
            <a:br>
              <a:rPr kumimoji="1" lang="en-US" altLang="ja-JP" sz="800" b="1" dirty="0"/>
            </a:br>
            <a:r>
              <a:rPr kumimoji="1" lang="ja-JP" altLang="en-US" sz="800" b="1" dirty="0"/>
              <a:t>編集画面でも設定する土量による地形変化に応じてルートが更新されるように改修</a:t>
            </a:r>
            <a:endParaRPr kumimoji="1" lang="en-US" altLang="ja-JP" sz="800" b="1" dirty="0"/>
          </a:p>
        </p:txBody>
      </p:sp>
    </p:spTree>
    <p:extLst>
      <p:ext uri="{BB962C8B-B14F-4D97-AF65-F5344CB8AC3E}">
        <p14:creationId xmlns:p14="http://schemas.microsoft.com/office/powerpoint/2010/main" val="2195352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6262171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ft</a:t>
                      </a:r>
                      <a:r>
                        <a:rPr kumimoji="1" lang="ja-JP" altLang="en-US" sz="1600" b="0" dirty="0">
                          <a:solidFill>
                            <a:schemeClr val="tx1"/>
                          </a:solidFill>
                          <a:latin typeface="+mn-ea"/>
                          <a:ea typeface="+mn-ea"/>
                        </a:rPr>
                        <a:t>現場で座標値が</a:t>
                      </a:r>
                      <a:r>
                        <a:rPr kumimoji="1" lang="en-US" altLang="ja-JP" sz="1600" b="0" dirty="0">
                          <a:solidFill>
                            <a:schemeClr val="tx1"/>
                          </a:solidFill>
                          <a:latin typeface="+mn-ea"/>
                          <a:ea typeface="+mn-ea"/>
                        </a:rPr>
                        <a:t>m</a:t>
                      </a:r>
                      <a:r>
                        <a:rPr kumimoji="1" lang="ja-JP" altLang="en-US" sz="1600" b="0" dirty="0">
                          <a:solidFill>
                            <a:schemeClr val="tx1"/>
                          </a:solidFill>
                          <a:latin typeface="+mn-ea"/>
                          <a:ea typeface="+mn-ea"/>
                        </a:rPr>
                        <a:t>に変換されて出力される問題を改修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詳細：単位系として </a:t>
                      </a:r>
                      <a:r>
                        <a:rPr kumimoji="1" lang="en-US" altLang="ja-JP" sz="1600" b="0" dirty="0">
                          <a:solidFill>
                            <a:schemeClr val="tx1"/>
                          </a:solidFill>
                          <a:latin typeface="+mn-ea"/>
                          <a:ea typeface="+mn-ea"/>
                        </a:rPr>
                        <a:t>ft</a:t>
                      </a:r>
                      <a:r>
                        <a:rPr kumimoji="1" lang="ja-JP" altLang="en-US" sz="1600" b="0" dirty="0">
                          <a:solidFill>
                            <a:schemeClr val="tx1"/>
                          </a:solidFill>
                          <a:latin typeface="+mn-ea"/>
                          <a:ea typeface="+mn-ea"/>
                        </a:rPr>
                        <a:t>（フィート）を使用している現場で地形データ</a:t>
                      </a:r>
                      <a:r>
                        <a:rPr kumimoji="1" lang="en-US" altLang="ja-JP" sz="1600" b="0" dirty="0">
                          <a:solidFill>
                            <a:schemeClr val="tx1"/>
                          </a:solidFill>
                          <a:latin typeface="+mn-ea"/>
                          <a:ea typeface="+mn-ea"/>
                        </a:rPr>
                        <a:t>(</a:t>
                      </a:r>
                      <a:r>
                        <a:rPr kumimoji="1" lang="en-US" altLang="ja-JP" sz="1600" b="0" dirty="0" err="1">
                          <a:solidFill>
                            <a:schemeClr val="tx1"/>
                          </a:solidFill>
                          <a:latin typeface="+mn-ea"/>
                          <a:ea typeface="+mn-ea"/>
                        </a:rPr>
                        <a:t>LandXML</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を出力する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場合、 座標値が </a:t>
                      </a:r>
                      <a:r>
                        <a:rPr kumimoji="1" lang="en-US" altLang="ja-JP" sz="1600" b="0" dirty="0">
                          <a:solidFill>
                            <a:schemeClr val="tx1"/>
                          </a:solidFill>
                          <a:latin typeface="+mn-ea"/>
                          <a:ea typeface="+mn-ea"/>
                        </a:rPr>
                        <a:t>m</a:t>
                      </a:r>
                      <a:r>
                        <a:rPr kumimoji="1" lang="ja-JP" altLang="en-US" sz="1600" b="0" dirty="0">
                          <a:solidFill>
                            <a:schemeClr val="tx1"/>
                          </a:solidFill>
                          <a:latin typeface="+mn-ea"/>
                          <a:ea typeface="+mn-ea"/>
                        </a:rPr>
                        <a:t>（メートル）に変換されてしまう問題を改修しました。現場の単位</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に合わせて</a:t>
                      </a:r>
                      <a:r>
                        <a:rPr kumimoji="1" lang="en-US" altLang="ja-JP" sz="1600" b="0" dirty="0" err="1">
                          <a:solidFill>
                            <a:schemeClr val="tx1"/>
                          </a:solidFill>
                          <a:latin typeface="+mn-ea"/>
                          <a:ea typeface="+mn-ea"/>
                        </a:rPr>
                        <a:t>LandXML</a:t>
                      </a:r>
                      <a:r>
                        <a:rPr kumimoji="1" lang="ja-JP" altLang="en-US" sz="1600" b="0" dirty="0">
                          <a:solidFill>
                            <a:schemeClr val="tx1"/>
                          </a:solidFill>
                          <a:latin typeface="+mn-ea"/>
                          <a:ea typeface="+mn-ea"/>
                        </a:rPr>
                        <a:t>が出力されるようになります。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a:extLst>
              <a:ext uri="{FF2B5EF4-FFF2-40B4-BE49-F238E27FC236}">
                <a16:creationId xmlns:a16="http://schemas.microsoft.com/office/drawing/2014/main" id="{C0796B19-E29B-0457-32EC-A57A85A94E8A}"/>
              </a:ext>
            </a:extLst>
          </p:cNvPr>
          <p:cNvPicPr>
            <a:picLocks noChangeAspect="1"/>
          </p:cNvPicPr>
          <p:nvPr/>
        </p:nvPicPr>
        <p:blipFill>
          <a:blip r:embed="rId2"/>
          <a:stretch>
            <a:fillRect/>
          </a:stretch>
        </p:blipFill>
        <p:spPr>
          <a:xfrm>
            <a:off x="3699482" y="2306085"/>
            <a:ext cx="7802127" cy="4195014"/>
          </a:xfrm>
          <a:prstGeom prst="rect">
            <a:avLst/>
          </a:prstGeom>
        </p:spPr>
      </p:pic>
      <p:sp>
        <p:nvSpPr>
          <p:cNvPr id="6" name="吹き出し: 四角形 5">
            <a:extLst>
              <a:ext uri="{FF2B5EF4-FFF2-40B4-BE49-F238E27FC236}">
                <a16:creationId xmlns:a16="http://schemas.microsoft.com/office/drawing/2014/main" id="{0C6A2549-FF10-2191-1955-3771994EEFB0}"/>
              </a:ext>
            </a:extLst>
          </p:cNvPr>
          <p:cNvSpPr/>
          <p:nvPr/>
        </p:nvSpPr>
        <p:spPr>
          <a:xfrm>
            <a:off x="5916058" y="4606911"/>
            <a:ext cx="5384171" cy="665129"/>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t>Modified the system so that </a:t>
            </a:r>
            <a:r>
              <a:rPr kumimoji="1" lang="en-US" altLang="ja-JP" sz="1000" b="1" dirty="0" err="1"/>
              <a:t>LandXML</a:t>
            </a:r>
            <a:r>
              <a:rPr kumimoji="1" lang="en-US" altLang="ja-JP" sz="1000" b="1" dirty="0"/>
              <a:t> is output according to the units used on-site</a:t>
            </a:r>
            <a:br>
              <a:rPr kumimoji="1" lang="en-US" altLang="ja-JP" sz="1000" b="1" dirty="0"/>
            </a:br>
            <a:r>
              <a:rPr kumimoji="1" lang="ja-JP" altLang="en-US" sz="1000" b="1" dirty="0"/>
              <a:t>現場の単位に合わせて</a:t>
            </a:r>
            <a:r>
              <a:rPr kumimoji="1" lang="en-US" altLang="ja-JP" sz="1000" b="1" dirty="0" err="1"/>
              <a:t>LandXML</a:t>
            </a:r>
            <a:r>
              <a:rPr kumimoji="1" lang="ja-JP" altLang="en-US" sz="1000" b="1" dirty="0"/>
              <a:t>が出力されるように改修</a:t>
            </a:r>
            <a:endParaRPr kumimoji="1" lang="en-US" altLang="ja-JP" sz="1000" b="1" dirty="0"/>
          </a:p>
        </p:txBody>
      </p:sp>
    </p:spTree>
    <p:extLst>
      <p:ext uri="{BB962C8B-B14F-4D97-AF65-F5344CB8AC3E}">
        <p14:creationId xmlns:p14="http://schemas.microsoft.com/office/powerpoint/2010/main" val="354101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61106018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概要：工程表画面で非稼働日にダンプのみ表示される問題を改修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詳細：工程表画面で非稼働日のアニメーションでダンプのみが表示されてしまう問題を改修し</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ました。他建機同様に土配設定のダンプは稼働日のみ表示されるようになります。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a:extLst>
              <a:ext uri="{FF2B5EF4-FFF2-40B4-BE49-F238E27FC236}">
                <a16:creationId xmlns:a16="http://schemas.microsoft.com/office/drawing/2014/main" id="{85C38389-ADBB-7FC9-6C4D-6BB76101C148}"/>
              </a:ext>
            </a:extLst>
          </p:cNvPr>
          <p:cNvPicPr>
            <a:picLocks noChangeAspect="1"/>
          </p:cNvPicPr>
          <p:nvPr/>
        </p:nvPicPr>
        <p:blipFill>
          <a:blip r:embed="rId2"/>
          <a:stretch>
            <a:fillRect/>
          </a:stretch>
        </p:blipFill>
        <p:spPr>
          <a:xfrm>
            <a:off x="3287194" y="2469930"/>
            <a:ext cx="8526065" cy="3524742"/>
          </a:xfrm>
          <a:prstGeom prst="rect">
            <a:avLst/>
          </a:prstGeom>
        </p:spPr>
      </p:pic>
      <p:sp>
        <p:nvSpPr>
          <p:cNvPr id="6" name="吹き出し: 四角形 5">
            <a:extLst>
              <a:ext uri="{FF2B5EF4-FFF2-40B4-BE49-F238E27FC236}">
                <a16:creationId xmlns:a16="http://schemas.microsoft.com/office/drawing/2014/main" id="{C8C2962E-7097-AC22-EFEB-2AD6A0FCDD99}"/>
              </a:ext>
            </a:extLst>
          </p:cNvPr>
          <p:cNvSpPr/>
          <p:nvPr/>
        </p:nvSpPr>
        <p:spPr>
          <a:xfrm>
            <a:off x="6411817" y="4126278"/>
            <a:ext cx="4241494" cy="599028"/>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t>Modified the system so that the dump is not displayed on non-business days</a:t>
            </a:r>
            <a:br>
              <a:rPr kumimoji="1" lang="en-US" altLang="ja-JP" sz="800" b="1" dirty="0"/>
            </a:br>
            <a:r>
              <a:rPr kumimoji="1" lang="ja-JP" altLang="en-US" sz="800" b="1" dirty="0"/>
              <a:t>非稼働日にダンプが表示されないように改修</a:t>
            </a:r>
            <a:endParaRPr kumimoji="1" lang="en-US" altLang="ja-JP" sz="800" b="1" dirty="0"/>
          </a:p>
        </p:txBody>
      </p:sp>
    </p:spTree>
    <p:extLst>
      <p:ext uri="{BB962C8B-B14F-4D97-AF65-F5344CB8AC3E}">
        <p14:creationId xmlns:p14="http://schemas.microsoft.com/office/powerpoint/2010/main" val="2654204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299778460"/>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概要：変化率</a:t>
                      </a:r>
                      <a:r>
                        <a:rPr kumimoji="1" lang="en-US" altLang="ja-JP" sz="1600" b="0" dirty="0">
                          <a:solidFill>
                            <a:schemeClr val="tx1"/>
                          </a:solidFill>
                          <a:latin typeface="+mn-ea"/>
                          <a:ea typeface="+mn-ea"/>
                        </a:rPr>
                        <a:t>C</a:t>
                      </a:r>
                      <a:r>
                        <a:rPr kumimoji="1" lang="ja-JP" altLang="en-US" sz="1600" b="0" dirty="0">
                          <a:solidFill>
                            <a:schemeClr val="tx1"/>
                          </a:solidFill>
                          <a:latin typeface="+mn-ea"/>
                          <a:ea typeface="+mn-ea"/>
                        </a:rPr>
                        <a:t>の変更が総土量表示に反映されない問題を改修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詳細：切盛土量画面における変化率</a:t>
                      </a:r>
                      <a:r>
                        <a:rPr kumimoji="1" lang="en-US" altLang="ja-JP" sz="1600" b="0" dirty="0">
                          <a:solidFill>
                            <a:schemeClr val="tx1"/>
                          </a:solidFill>
                          <a:latin typeface="+mn-ea"/>
                          <a:ea typeface="+mn-ea"/>
                        </a:rPr>
                        <a:t>C</a:t>
                      </a:r>
                      <a:r>
                        <a:rPr kumimoji="1" lang="ja-JP" altLang="en-US" sz="1600" b="0" dirty="0">
                          <a:solidFill>
                            <a:schemeClr val="tx1"/>
                          </a:solidFill>
                          <a:latin typeface="+mn-ea"/>
                          <a:ea typeface="+mn-ea"/>
                        </a:rPr>
                        <a:t>の変更が総土量表示に反映されない問題を改修しました。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変化率の変更が各エリアと総土量の表示に反映されるようになります。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5" name="図 4">
            <a:extLst>
              <a:ext uri="{FF2B5EF4-FFF2-40B4-BE49-F238E27FC236}">
                <a16:creationId xmlns:a16="http://schemas.microsoft.com/office/drawing/2014/main" id="{BC2E15CC-F084-38EC-44B4-D041B6FC0016}"/>
              </a:ext>
            </a:extLst>
          </p:cNvPr>
          <p:cNvPicPr>
            <a:picLocks noChangeAspect="1"/>
          </p:cNvPicPr>
          <p:nvPr/>
        </p:nvPicPr>
        <p:blipFill>
          <a:blip r:embed="rId2"/>
          <a:stretch>
            <a:fillRect/>
          </a:stretch>
        </p:blipFill>
        <p:spPr>
          <a:xfrm>
            <a:off x="3437263" y="2239308"/>
            <a:ext cx="8411262" cy="4189008"/>
          </a:xfrm>
          <a:prstGeom prst="rect">
            <a:avLst/>
          </a:prstGeom>
        </p:spPr>
      </p:pic>
      <p:sp>
        <p:nvSpPr>
          <p:cNvPr id="9" name="吹き出し: 四角形 8">
            <a:extLst>
              <a:ext uri="{FF2B5EF4-FFF2-40B4-BE49-F238E27FC236}">
                <a16:creationId xmlns:a16="http://schemas.microsoft.com/office/drawing/2014/main" id="{EC997C43-AB9D-59C7-4F62-17CDD7E21C38}"/>
              </a:ext>
            </a:extLst>
          </p:cNvPr>
          <p:cNvSpPr/>
          <p:nvPr/>
        </p:nvSpPr>
        <p:spPr>
          <a:xfrm>
            <a:off x="8659258" y="3885446"/>
            <a:ext cx="2500829" cy="455202"/>
          </a:xfrm>
          <a:prstGeom prst="wedgeRectCallout">
            <a:avLst>
              <a:gd name="adj1" fmla="val 48265"/>
              <a:gd name="adj2" fmla="val 134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t>Modified to reflect the total earthwork volume</a:t>
            </a:r>
            <a:br>
              <a:rPr kumimoji="1" lang="en-US" altLang="ja-JP" sz="800" b="1" dirty="0"/>
            </a:br>
            <a:r>
              <a:rPr kumimoji="1" lang="ja-JP" altLang="en-US" sz="800" b="1" dirty="0"/>
              <a:t>総土量の表示が反映されるように改修</a:t>
            </a:r>
            <a:endParaRPr kumimoji="1" lang="en-US" altLang="ja-JP" sz="800" b="1" dirty="0"/>
          </a:p>
        </p:txBody>
      </p:sp>
      <p:sp>
        <p:nvSpPr>
          <p:cNvPr id="11" name="矢印: 下 10">
            <a:extLst>
              <a:ext uri="{FF2B5EF4-FFF2-40B4-BE49-F238E27FC236}">
                <a16:creationId xmlns:a16="http://schemas.microsoft.com/office/drawing/2014/main" id="{F7768659-FA5C-E744-7D8E-7925580D4E75}"/>
              </a:ext>
            </a:extLst>
          </p:cNvPr>
          <p:cNvSpPr/>
          <p:nvPr/>
        </p:nvSpPr>
        <p:spPr>
          <a:xfrm>
            <a:off x="9573657" y="3764259"/>
            <a:ext cx="649996" cy="1907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9180317"/>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Props1.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2.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40824</TotalTime>
  <Words>1428</Words>
  <Application>Microsoft Office PowerPoint</Application>
  <PresentationFormat>ワイド画面</PresentationFormat>
  <Paragraphs>146</Paragraphs>
  <Slides>12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12</vt:i4>
      </vt:variant>
    </vt:vector>
  </HeadingPairs>
  <TitlesOfParts>
    <vt:vector size="23"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Hirai, Taishi / 平井　大志</cp:lastModifiedBy>
  <cp:revision>566</cp:revision>
  <dcterms:created xsi:type="dcterms:W3CDTF">2021-03-26T09:54:52Z</dcterms:created>
  <dcterms:modified xsi:type="dcterms:W3CDTF">2026-07-07T06:28:22Z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