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2" r:id="rId4"/>
    <p:sldMasterId id="2147483674" r:id="rId5"/>
    <p:sldMasterId id="2147483676" r:id="rId6"/>
    <p:sldMasterId id="2147483678" r:id="rId7"/>
  </p:sldMasterIdLst>
  <p:sldIdLst>
    <p:sldId id="303" r:id="rId8"/>
    <p:sldId id="337" r:id="rId9"/>
    <p:sldId id="439" r:id="rId10"/>
    <p:sldId id="572" r:id="rId11"/>
    <p:sldId id="566" r:id="rId12"/>
    <p:sldId id="574" r:id="rId13"/>
    <p:sldId id="575" r:id="rId14"/>
    <p:sldId id="567" r:id="rId15"/>
    <p:sldId id="568" r:id="rId16"/>
    <p:sldId id="573" r:id="rId17"/>
    <p:sldId id="576" r:id="rId18"/>
    <p:sldId id="301"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guchi, Takamasa / 野口　剛正" initials="NT/野" lastIdx="7" clrIdx="0">
    <p:extLst>
      <p:ext uri="{19B8F6BF-5375-455C-9EA6-DF929625EA0E}">
        <p15:presenceInfo xmlns:p15="http://schemas.microsoft.com/office/powerpoint/2012/main" userId="S::takamasa_noguchi@earthbrain.com::ceafb38f-d8e3-4660-ae65-2864b01995d3" providerId="AD"/>
      </p:ext>
    </p:extLst>
  </p:cmAuthor>
  <p:cmAuthor id="2" name="Noguchi, Takamasa / 野口　剛正" initials="NT/野 [2]" lastIdx="2" clrIdx="1">
    <p:extLst>
      <p:ext uri="{19B8F6BF-5375-455C-9EA6-DF929625EA0E}">
        <p15:presenceInfo xmlns:p15="http://schemas.microsoft.com/office/powerpoint/2012/main" userId="Noguchi, Takamasa / 野口　剛正"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DA"/>
    <a:srgbClr val="4472C4"/>
    <a:srgbClr val="106EBE"/>
    <a:srgbClr val="E5E8ED"/>
    <a:srgbClr val="1B477D"/>
    <a:srgbClr val="CBCBCB"/>
    <a:srgbClr val="562276"/>
    <a:srgbClr val="107C4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2C15A8-13BE-4567-9921-EA6711A388AE}" v="28" dt="2023-10-19T14:52:40.399"/>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202B0CA-FC54-4496-8BCA-5EF66A818D29}" styleName="スタイル (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89" autoAdjust="0"/>
    <p:restoredTop sz="96279" autoAdjust="0"/>
  </p:normalViewPr>
  <p:slideViewPr>
    <p:cSldViewPr snapToGrid="0">
      <p:cViewPr varScale="1">
        <p:scale>
          <a:sx n="75" d="100"/>
          <a:sy n="75" d="100"/>
        </p:scale>
        <p:origin x="1229" y="62"/>
      </p:cViewPr>
      <p:guideLst>
        <p:guide orient="horz" pos="2137"/>
        <p:guide pos="3840"/>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テキスト プレースホルダー 8">
            <a:extLst>
              <a:ext uri="{FF2B5EF4-FFF2-40B4-BE49-F238E27FC236}">
                <a16:creationId xmlns:a16="http://schemas.microsoft.com/office/drawing/2014/main" id="{778F59B4-A0C7-4EEB-BBA3-CA0FEEB7421A}"/>
              </a:ext>
            </a:extLst>
          </p:cNvPr>
          <p:cNvSpPr>
            <a:spLocks noGrp="1"/>
          </p:cNvSpPr>
          <p:nvPr>
            <p:ph type="body" sz="quarter" idx="10" hasCustomPrompt="1"/>
          </p:nvPr>
        </p:nvSpPr>
        <p:spPr>
          <a:xfrm>
            <a:off x="527051" y="765522"/>
            <a:ext cx="11137900" cy="503238"/>
          </a:xfrm>
          <a:prstGeom prst="rect">
            <a:avLst/>
          </a:prstGeom>
        </p:spPr>
        <p:txBody>
          <a:bodyPr anchor="ctr" anchorCtr="0"/>
          <a:lstStyle>
            <a:lvl1pPr marL="0" indent="0" algn="ctr" defTabSz="914400" rtl="0" eaLnBrk="1" latinLnBrk="0" hangingPunct="1">
              <a:buNone/>
              <a:defRPr kumimoji="1" lang="ja-JP" altLang="en-US" sz="3200" b="0" kern="1200" dirty="0" smtClean="0">
                <a:solidFill>
                  <a:srgbClr val="0000C6"/>
                </a:solidFill>
                <a:latin typeface="小塚ゴシック Pr6N B" panose="020B0800000000000000" pitchFamily="34" charset="-128"/>
                <a:ea typeface="小塚ゴシック Pr6N B" panose="020B0800000000000000" pitchFamily="34" charset="-128"/>
                <a:cs typeface="Lucida Sans Unicode" panose="020B0602030504020204" pitchFamily="34" charset="0"/>
              </a:defRPr>
            </a:lvl1pPr>
          </a:lstStyle>
          <a:p>
            <a:pPr lvl="0"/>
            <a:r>
              <a:rPr kumimoji="1" lang="ja-JP" altLang="en-US" dirty="0"/>
              <a:t>プレゼンテーションタイトルを入力</a:t>
            </a:r>
          </a:p>
        </p:txBody>
      </p:sp>
    </p:spTree>
    <p:extLst>
      <p:ext uri="{BB962C8B-B14F-4D97-AF65-F5344CB8AC3E}">
        <p14:creationId xmlns:p14="http://schemas.microsoft.com/office/powerpoint/2010/main" val="3757890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99963A55-18A4-499B-AF90-F8666C6BAD07}"/>
              </a:ext>
            </a:extLst>
          </p:cNvPr>
          <p:cNvSpPr txBox="1">
            <a:spLocks/>
          </p:cNvSpPr>
          <p:nvPr userDrawn="1"/>
        </p:nvSpPr>
        <p:spPr>
          <a:xfrm>
            <a:off x="1363203" y="3429000"/>
            <a:ext cx="3632237" cy="476672"/>
          </a:xfrm>
          <a:prstGeom prst="rect">
            <a:avLst/>
          </a:prstGeom>
        </p:spPr>
        <p:txBody>
          <a:bodyPr anchor="ctr" anchorCtr="0">
            <a:normAutofit/>
          </a:bodyPr>
          <a:lstStyle>
            <a:lvl1pPr algn="ctr" defTabSz="914400" rtl="0" eaLnBrk="1" latinLnBrk="0" hangingPunct="1">
              <a:spcBef>
                <a:spcPct val="0"/>
              </a:spcBef>
              <a:buNone/>
              <a:defRPr kumimoji="1" sz="2000" b="1" kern="1200">
                <a:solidFill>
                  <a:schemeClr val="tx1"/>
                </a:solidFill>
                <a:latin typeface="游ゴシック Medium" panose="020B0500000000000000" pitchFamily="50" charset="-128"/>
                <a:ea typeface="游ゴシック Medium" panose="020B0500000000000000" pitchFamily="50" charset="-128"/>
                <a:cs typeface="游ゴシック Medium" panose="020B0500000000000000" pitchFamily="50" charset="-128"/>
              </a:defRPr>
            </a:lvl1pPr>
          </a:lstStyle>
          <a:p>
            <a:r>
              <a:rPr lang="ja-JP" altLang="en-US" sz="2200" dirty="0">
                <a:solidFill>
                  <a:srgbClr val="0000CA"/>
                </a:solidFill>
              </a:rPr>
              <a:t>本日のアジェンダ</a:t>
            </a:r>
          </a:p>
        </p:txBody>
      </p:sp>
      <p:sp>
        <p:nvSpPr>
          <p:cNvPr id="8" name="テキスト プレースホルダー 18">
            <a:extLst>
              <a:ext uri="{FF2B5EF4-FFF2-40B4-BE49-F238E27FC236}">
                <a16:creationId xmlns:a16="http://schemas.microsoft.com/office/drawing/2014/main" id="{27FB1C44-7829-47D1-986D-0A87F4410CEF}"/>
              </a:ext>
            </a:extLst>
          </p:cNvPr>
          <p:cNvSpPr>
            <a:spLocks noGrp="1"/>
          </p:cNvSpPr>
          <p:nvPr>
            <p:ph type="body" sz="quarter" idx="28" hasCustomPrompt="1"/>
          </p:nvPr>
        </p:nvSpPr>
        <p:spPr>
          <a:xfrm>
            <a:off x="5994401" y="2445949"/>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9" name="テキスト プレースホルダー 24">
            <a:extLst>
              <a:ext uri="{FF2B5EF4-FFF2-40B4-BE49-F238E27FC236}">
                <a16:creationId xmlns:a16="http://schemas.microsoft.com/office/drawing/2014/main" id="{F9998B61-66B2-4745-AF3B-EB748FD36203}"/>
              </a:ext>
            </a:extLst>
          </p:cNvPr>
          <p:cNvSpPr>
            <a:spLocks noGrp="1"/>
          </p:cNvSpPr>
          <p:nvPr>
            <p:ph type="body" sz="quarter" idx="31" hasCustomPrompt="1"/>
          </p:nvPr>
        </p:nvSpPr>
        <p:spPr>
          <a:xfrm>
            <a:off x="6762751" y="2445713"/>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0" name="テキスト プレースホルダー 18">
            <a:extLst>
              <a:ext uri="{FF2B5EF4-FFF2-40B4-BE49-F238E27FC236}">
                <a16:creationId xmlns:a16="http://schemas.microsoft.com/office/drawing/2014/main" id="{B21ABF86-ABC5-457B-931A-A31F452B3C1A}"/>
              </a:ext>
            </a:extLst>
          </p:cNvPr>
          <p:cNvSpPr>
            <a:spLocks noGrp="1"/>
          </p:cNvSpPr>
          <p:nvPr>
            <p:ph type="body" sz="quarter" idx="32" hasCustomPrompt="1"/>
          </p:nvPr>
        </p:nvSpPr>
        <p:spPr>
          <a:xfrm>
            <a:off x="5994401" y="3090095"/>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1" name="テキスト プレースホルダー 24">
            <a:extLst>
              <a:ext uri="{FF2B5EF4-FFF2-40B4-BE49-F238E27FC236}">
                <a16:creationId xmlns:a16="http://schemas.microsoft.com/office/drawing/2014/main" id="{A18AF46B-4CBD-413E-9E2A-6B41FCA1BBD0}"/>
              </a:ext>
            </a:extLst>
          </p:cNvPr>
          <p:cNvSpPr>
            <a:spLocks noGrp="1"/>
          </p:cNvSpPr>
          <p:nvPr>
            <p:ph type="body" sz="quarter" idx="33" hasCustomPrompt="1"/>
          </p:nvPr>
        </p:nvSpPr>
        <p:spPr>
          <a:xfrm>
            <a:off x="6762751" y="3089859"/>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2" name="テキスト プレースホルダー 18">
            <a:extLst>
              <a:ext uri="{FF2B5EF4-FFF2-40B4-BE49-F238E27FC236}">
                <a16:creationId xmlns:a16="http://schemas.microsoft.com/office/drawing/2014/main" id="{21F160C3-C2C2-44CD-A0D3-95469A8E38F3}"/>
              </a:ext>
            </a:extLst>
          </p:cNvPr>
          <p:cNvSpPr>
            <a:spLocks noGrp="1"/>
          </p:cNvSpPr>
          <p:nvPr>
            <p:ph type="body" sz="quarter" idx="34" hasCustomPrompt="1"/>
          </p:nvPr>
        </p:nvSpPr>
        <p:spPr>
          <a:xfrm>
            <a:off x="5994401" y="3734241"/>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3" name="テキスト プレースホルダー 24">
            <a:extLst>
              <a:ext uri="{FF2B5EF4-FFF2-40B4-BE49-F238E27FC236}">
                <a16:creationId xmlns:a16="http://schemas.microsoft.com/office/drawing/2014/main" id="{76BD1657-8D93-47D8-A6BF-6EE2E99E83AD}"/>
              </a:ext>
            </a:extLst>
          </p:cNvPr>
          <p:cNvSpPr>
            <a:spLocks noGrp="1"/>
          </p:cNvSpPr>
          <p:nvPr>
            <p:ph type="body" sz="quarter" idx="35" hasCustomPrompt="1"/>
          </p:nvPr>
        </p:nvSpPr>
        <p:spPr>
          <a:xfrm>
            <a:off x="6762751" y="3734005"/>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4" name="テキスト プレースホルダー 18">
            <a:extLst>
              <a:ext uri="{FF2B5EF4-FFF2-40B4-BE49-F238E27FC236}">
                <a16:creationId xmlns:a16="http://schemas.microsoft.com/office/drawing/2014/main" id="{0F09644A-15BC-463D-A05C-3973A838F446}"/>
              </a:ext>
            </a:extLst>
          </p:cNvPr>
          <p:cNvSpPr>
            <a:spLocks noGrp="1"/>
          </p:cNvSpPr>
          <p:nvPr>
            <p:ph type="body" sz="quarter" idx="36" hasCustomPrompt="1"/>
          </p:nvPr>
        </p:nvSpPr>
        <p:spPr>
          <a:xfrm>
            <a:off x="5994401" y="4378387"/>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5" name="テキスト プレースホルダー 24">
            <a:extLst>
              <a:ext uri="{FF2B5EF4-FFF2-40B4-BE49-F238E27FC236}">
                <a16:creationId xmlns:a16="http://schemas.microsoft.com/office/drawing/2014/main" id="{4CD3D390-9AE8-494A-A09E-C5CCB969DFE0}"/>
              </a:ext>
            </a:extLst>
          </p:cNvPr>
          <p:cNvSpPr>
            <a:spLocks noGrp="1"/>
          </p:cNvSpPr>
          <p:nvPr>
            <p:ph type="body" sz="quarter" idx="37" hasCustomPrompt="1"/>
          </p:nvPr>
        </p:nvSpPr>
        <p:spPr>
          <a:xfrm>
            <a:off x="6762751" y="4378151"/>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Tree>
    <p:extLst>
      <p:ext uri="{BB962C8B-B14F-4D97-AF65-F5344CB8AC3E}">
        <p14:creationId xmlns:p14="http://schemas.microsoft.com/office/powerpoint/2010/main" val="1329838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9A71AD5-80A4-478C-8A3A-9C222313E0A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273552" y="1316736"/>
            <a:ext cx="4480560" cy="4559590"/>
          </a:xfrm>
          <a:prstGeom prst="rect">
            <a:avLst/>
          </a:prstGeom>
        </p:spPr>
      </p:pic>
      <p:sp>
        <p:nvSpPr>
          <p:cNvPr id="8" name="テキスト プレースホルダー 18">
            <a:extLst>
              <a:ext uri="{FF2B5EF4-FFF2-40B4-BE49-F238E27FC236}">
                <a16:creationId xmlns:a16="http://schemas.microsoft.com/office/drawing/2014/main" id="{27FB1C44-7829-47D1-986D-0A87F4410CEF}"/>
              </a:ext>
            </a:extLst>
          </p:cNvPr>
          <p:cNvSpPr>
            <a:spLocks noGrp="1"/>
          </p:cNvSpPr>
          <p:nvPr>
            <p:ph type="body" sz="quarter" idx="28" hasCustomPrompt="1"/>
          </p:nvPr>
        </p:nvSpPr>
        <p:spPr>
          <a:xfrm>
            <a:off x="5404722" y="3446368"/>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9" name="テキスト プレースホルダー 24">
            <a:extLst>
              <a:ext uri="{FF2B5EF4-FFF2-40B4-BE49-F238E27FC236}">
                <a16:creationId xmlns:a16="http://schemas.microsoft.com/office/drawing/2014/main" id="{F9998B61-66B2-4745-AF3B-EB748FD36203}"/>
              </a:ext>
            </a:extLst>
          </p:cNvPr>
          <p:cNvSpPr>
            <a:spLocks noGrp="1"/>
          </p:cNvSpPr>
          <p:nvPr>
            <p:ph type="body" sz="quarter" idx="31" hasCustomPrompt="1"/>
          </p:nvPr>
        </p:nvSpPr>
        <p:spPr>
          <a:xfrm>
            <a:off x="6173073" y="3446132"/>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Tree>
    <p:extLst>
      <p:ext uri="{BB962C8B-B14F-4D97-AF65-F5344CB8AC3E}">
        <p14:creationId xmlns:p14="http://schemas.microsoft.com/office/powerpoint/2010/main" val="3822735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BA49D872-27B0-41BC-9B69-C9B2499CF8AA}"/>
              </a:ext>
            </a:extLst>
          </p:cNvPr>
          <p:cNvSpPr>
            <a:spLocks noGrp="1"/>
          </p:cNvSpPr>
          <p:nvPr>
            <p:ph type="body" sz="quarter" idx="10" hasCustomPrompt="1"/>
          </p:nvPr>
        </p:nvSpPr>
        <p:spPr>
          <a:xfrm>
            <a:off x="2264833" y="1122363"/>
            <a:ext cx="8153400" cy="388031"/>
          </a:xfrm>
          <a:prstGeom prst="rect">
            <a:avLst/>
          </a:prstGeom>
        </p:spPr>
        <p:txBody>
          <a:bodyPr anchor="ctr" anchorCtr="0"/>
          <a:lstStyle>
            <a:lvl1pPr marL="0" indent="0" algn="l">
              <a:buNone/>
              <a:defRPr sz="2400" b="1">
                <a:latin typeface="游ゴシック Medium" panose="020B0500000000000000" pitchFamily="50" charset="-128"/>
                <a:ea typeface="游ゴシック Medium" panose="020B0500000000000000" pitchFamily="50" charset="-128"/>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■大見出しの書式設定</a:t>
            </a:r>
          </a:p>
        </p:txBody>
      </p:sp>
      <p:sp>
        <p:nvSpPr>
          <p:cNvPr id="13" name="テキスト プレースホルダー 2">
            <a:extLst>
              <a:ext uri="{FF2B5EF4-FFF2-40B4-BE49-F238E27FC236}">
                <a16:creationId xmlns:a16="http://schemas.microsoft.com/office/drawing/2014/main" id="{36A1FFE9-57A1-4D92-822F-16EFCDBECDC9}"/>
              </a:ext>
            </a:extLst>
          </p:cNvPr>
          <p:cNvSpPr>
            <a:spLocks noGrp="1"/>
          </p:cNvSpPr>
          <p:nvPr>
            <p:ph type="body" sz="quarter" idx="14" hasCustomPrompt="1"/>
          </p:nvPr>
        </p:nvSpPr>
        <p:spPr>
          <a:xfrm>
            <a:off x="2264833" y="1699872"/>
            <a:ext cx="8153400" cy="388031"/>
          </a:xfrm>
          <a:prstGeom prst="rect">
            <a:avLst/>
          </a:prstGeom>
        </p:spPr>
        <p:txBody>
          <a:bodyPr anchor="ctr" anchorCtr="0"/>
          <a:lstStyle>
            <a:lvl1pPr marL="0" indent="0" algn="l">
              <a:buNone/>
              <a:defRPr sz="2000" b="0">
                <a:latin typeface="游ゴシック Medium" panose="020B0500000000000000" pitchFamily="50" charset="-128"/>
                <a:ea typeface="游ゴシック Medium" panose="020B0500000000000000" pitchFamily="50" charset="-128"/>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〇中見出しの書式設定</a:t>
            </a:r>
          </a:p>
        </p:txBody>
      </p:sp>
      <p:sp>
        <p:nvSpPr>
          <p:cNvPr id="15" name="テキスト プレースホルダー 2">
            <a:extLst>
              <a:ext uri="{FF2B5EF4-FFF2-40B4-BE49-F238E27FC236}">
                <a16:creationId xmlns:a16="http://schemas.microsoft.com/office/drawing/2014/main" id="{6A5F223F-F1AE-42FD-9167-AD0C438CBD99}"/>
              </a:ext>
            </a:extLst>
          </p:cNvPr>
          <p:cNvSpPr>
            <a:spLocks noGrp="1"/>
          </p:cNvSpPr>
          <p:nvPr>
            <p:ph type="body" sz="quarter" idx="16" hasCustomPrompt="1"/>
          </p:nvPr>
        </p:nvSpPr>
        <p:spPr>
          <a:xfrm>
            <a:off x="2264833" y="2903876"/>
            <a:ext cx="8153400" cy="388031"/>
          </a:xfrm>
          <a:prstGeom prst="rect">
            <a:avLst/>
          </a:prstGeom>
        </p:spPr>
        <p:txBody>
          <a:bodyPr anchor="ctr" anchorCtr="0"/>
          <a:lstStyle>
            <a:lvl1pPr marL="0" indent="0" algn="l">
              <a:buNone/>
              <a:defRPr sz="900" b="0">
                <a:latin typeface="+mj-ea"/>
                <a:ea typeface="+mj-ea"/>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en-US" altLang="ja-JP" dirty="0"/>
              <a:t>※</a:t>
            </a:r>
            <a:r>
              <a:rPr kumimoji="1" lang="ja-JP" altLang="en-US" dirty="0"/>
              <a:t>注釈の書式設定</a:t>
            </a:r>
          </a:p>
        </p:txBody>
      </p:sp>
      <p:sp>
        <p:nvSpPr>
          <p:cNvPr id="17" name="テキスト プレースホルダー 2">
            <a:extLst>
              <a:ext uri="{FF2B5EF4-FFF2-40B4-BE49-F238E27FC236}">
                <a16:creationId xmlns:a16="http://schemas.microsoft.com/office/drawing/2014/main" id="{B6265334-BE5D-46F1-B6B8-C8FBC8331899}"/>
              </a:ext>
            </a:extLst>
          </p:cNvPr>
          <p:cNvSpPr>
            <a:spLocks noGrp="1"/>
          </p:cNvSpPr>
          <p:nvPr>
            <p:ph type="body" sz="quarter" idx="17" hasCustomPrompt="1"/>
          </p:nvPr>
        </p:nvSpPr>
        <p:spPr>
          <a:xfrm>
            <a:off x="2264833" y="2301874"/>
            <a:ext cx="8153400" cy="388031"/>
          </a:xfrm>
          <a:prstGeom prst="rect">
            <a:avLst/>
          </a:prstGeom>
        </p:spPr>
        <p:txBody>
          <a:bodyPr anchor="ctr" anchorCtr="0"/>
          <a:lstStyle>
            <a:lvl1pPr marL="0" indent="0" algn="l">
              <a:buNone/>
              <a:defRPr sz="1600" b="0">
                <a:latin typeface="+mj-ea"/>
                <a:ea typeface="+mj-ea"/>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本文の書式設定</a:t>
            </a:r>
          </a:p>
        </p:txBody>
      </p:sp>
    </p:spTree>
    <p:extLst>
      <p:ext uri="{BB962C8B-B14F-4D97-AF65-F5344CB8AC3E}">
        <p14:creationId xmlns:p14="http://schemas.microsoft.com/office/powerpoint/2010/main" val="17766751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08901D54-967B-4EC0-A18B-2ED475DB08A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18500" b="18500"/>
          <a:stretch/>
        </p:blipFill>
        <p:spPr>
          <a:xfrm>
            <a:off x="1184" y="1268760"/>
            <a:ext cx="12189631" cy="4320480"/>
          </a:xfrm>
          <a:prstGeom prst="rect">
            <a:avLst/>
          </a:prstGeom>
        </p:spPr>
      </p:pic>
      <p:pic>
        <p:nvPicPr>
          <p:cNvPr id="14" name="図 13">
            <a:extLst>
              <a:ext uri="{FF2B5EF4-FFF2-40B4-BE49-F238E27FC236}">
                <a16:creationId xmlns:a16="http://schemas.microsoft.com/office/drawing/2014/main" id="{30BD56B9-91E9-48D5-94B5-BA24C73F3DA4}"/>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4565903" y="5779008"/>
            <a:ext cx="3060194" cy="746336"/>
          </a:xfrm>
          <a:prstGeom prst="rect">
            <a:avLst/>
          </a:prstGeom>
        </p:spPr>
      </p:pic>
    </p:spTree>
    <p:extLst>
      <p:ext uri="{BB962C8B-B14F-4D97-AF65-F5344CB8AC3E}">
        <p14:creationId xmlns:p14="http://schemas.microsoft.com/office/powerpoint/2010/main" val="77299963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図 16">
            <a:extLst>
              <a:ext uri="{FF2B5EF4-FFF2-40B4-BE49-F238E27FC236}">
                <a16:creationId xmlns:a16="http://schemas.microsoft.com/office/drawing/2014/main" id="{42D346E2-38A5-44BE-A92D-199A2510EF7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18" name="図 17">
            <a:extLst>
              <a:ext uri="{FF2B5EF4-FFF2-40B4-BE49-F238E27FC236}">
                <a16:creationId xmlns:a16="http://schemas.microsoft.com/office/drawing/2014/main" id="{1BB33EA6-5E4F-4C45-AFC8-625F135911FD}"/>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19" name="図 18">
            <a:extLst>
              <a:ext uri="{FF2B5EF4-FFF2-40B4-BE49-F238E27FC236}">
                <a16:creationId xmlns:a16="http://schemas.microsoft.com/office/drawing/2014/main" id="{8816161B-1D45-4E88-8575-4D9BFF792D33}"/>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1852655420"/>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a:extLst>
              <a:ext uri="{FF2B5EF4-FFF2-40B4-BE49-F238E27FC236}">
                <a16:creationId xmlns:a16="http://schemas.microsoft.com/office/drawing/2014/main" id="{707C3299-AF8D-4B78-8F02-4897733AFDE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8" name="図 7">
            <a:extLst>
              <a:ext uri="{FF2B5EF4-FFF2-40B4-BE49-F238E27FC236}">
                <a16:creationId xmlns:a16="http://schemas.microsoft.com/office/drawing/2014/main" id="{FEEE74F0-839F-4EAD-AA2E-636C3DD4D964}"/>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9" name="図 8">
            <a:extLst>
              <a:ext uri="{FF2B5EF4-FFF2-40B4-BE49-F238E27FC236}">
                <a16:creationId xmlns:a16="http://schemas.microsoft.com/office/drawing/2014/main" id="{0D7E6AE0-5223-41C6-8A5A-EB3CDB91F337}"/>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211700992"/>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8">
            <a:extLst>
              <a:ext uri="{FF2B5EF4-FFF2-40B4-BE49-F238E27FC236}">
                <a16:creationId xmlns:a16="http://schemas.microsoft.com/office/drawing/2014/main" id="{E31735D5-31F4-4146-904E-9CD1EE47F94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11" name="図 10">
            <a:extLst>
              <a:ext uri="{FF2B5EF4-FFF2-40B4-BE49-F238E27FC236}">
                <a16:creationId xmlns:a16="http://schemas.microsoft.com/office/drawing/2014/main" id="{8AD479BE-C7D0-49F3-ADEC-124D5459EA42}"/>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16" name="図 15">
            <a:extLst>
              <a:ext uri="{FF2B5EF4-FFF2-40B4-BE49-F238E27FC236}">
                <a16:creationId xmlns:a16="http://schemas.microsoft.com/office/drawing/2014/main" id="{0CE7F4EE-FB40-4554-827C-6815C539C4B7}"/>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2122821770"/>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530A82E1-8E0D-434A-9DF4-7C2ABD1A07A1}"/>
              </a:ext>
            </a:extLst>
          </p:cNvPr>
          <p:cNvSpPr>
            <a:spLocks noGrp="1"/>
          </p:cNvSpPr>
          <p:nvPr>
            <p:ph type="body" sz="quarter" idx="10"/>
          </p:nvPr>
        </p:nvSpPr>
        <p:spPr>
          <a:xfrm>
            <a:off x="527051" y="219075"/>
            <a:ext cx="11137900" cy="954569"/>
          </a:xfrm>
        </p:spPr>
        <p:txBody>
          <a:bodyPr lIns="91440" tIns="45720" rIns="91440" bIns="45720" anchor="ctr" anchorCtr="0"/>
          <a:lstStyle/>
          <a:p>
            <a:r>
              <a:rPr lang="en-US" altLang="ja-JP" dirty="0">
                <a:latin typeface="小塚ゴシック Pr6N B"/>
                <a:ea typeface="小塚ゴシック Pr6N B"/>
                <a:cs typeface="Lucida Sans Unicode"/>
              </a:rPr>
              <a:t>Smart Construction Simulation</a:t>
            </a:r>
            <a:br>
              <a:rPr lang="en-US" altLang="ja-JP" dirty="0">
                <a:latin typeface="小塚ゴシック Pr6N B"/>
                <a:ea typeface="小塚ゴシック Pr6N B"/>
                <a:cs typeface="Lucida Sans Unicode"/>
              </a:rPr>
            </a:br>
            <a:r>
              <a:rPr lang="en-US" altLang="ja-JP" dirty="0">
                <a:latin typeface="小塚ゴシック Pr6N B"/>
                <a:ea typeface="小塚ゴシック Pr6N B"/>
                <a:cs typeface="Lucida Sans Unicode"/>
              </a:rPr>
              <a:t>2026.7.7(</a:t>
            </a:r>
            <a:r>
              <a:rPr lang="ja-JP" altLang="en-US" dirty="0">
                <a:latin typeface="小塚ゴシック Pr6N B"/>
                <a:ea typeface="小塚ゴシック Pr6N B"/>
                <a:cs typeface="Lucida Sans Unicode"/>
              </a:rPr>
              <a:t>予定</a:t>
            </a:r>
            <a:r>
              <a:rPr lang="en-US" altLang="ja-JP" dirty="0">
                <a:latin typeface="小塚ゴシック Pr6N B"/>
                <a:ea typeface="小塚ゴシック Pr6N B"/>
                <a:cs typeface="Lucida Sans Unicode"/>
              </a:rPr>
              <a:t>)</a:t>
            </a:r>
            <a:r>
              <a:rPr lang="ja-JP" altLang="en-US" dirty="0">
                <a:latin typeface="小塚ゴシック Pr6N B"/>
                <a:ea typeface="小塚ゴシック Pr6N B"/>
                <a:cs typeface="Lucida Sans Unicode"/>
              </a:rPr>
              <a:t>リリース版について</a:t>
            </a:r>
            <a:endParaRPr lang="ja-JP" dirty="0"/>
          </a:p>
        </p:txBody>
      </p:sp>
    </p:spTree>
    <p:extLst>
      <p:ext uri="{BB962C8B-B14F-4D97-AF65-F5344CB8AC3E}">
        <p14:creationId xmlns:p14="http://schemas.microsoft.com/office/powerpoint/2010/main" val="3840699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75189-DE80-B909-0C16-B9D95DF0094F}"/>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F8B72DB5-267E-BC04-C247-0887F6A608CA}"/>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10" name="表 5">
            <a:extLst>
              <a:ext uri="{FF2B5EF4-FFF2-40B4-BE49-F238E27FC236}">
                <a16:creationId xmlns:a16="http://schemas.microsoft.com/office/drawing/2014/main" id="{D70AC3A9-6ACF-1C10-E0FE-B1709FFCF44C}"/>
              </a:ext>
            </a:extLst>
          </p:cNvPr>
          <p:cNvGraphicFramePr>
            <a:graphicFrameLocks noGrp="1"/>
          </p:cNvGraphicFramePr>
          <p:nvPr>
            <p:extLst>
              <p:ext uri="{D42A27DB-BD31-4B8C-83A1-F6EECF244321}">
                <p14:modId xmlns:p14="http://schemas.microsoft.com/office/powerpoint/2010/main" val="2784397697"/>
              </p:ext>
            </p:extLst>
          </p:nvPr>
        </p:nvGraphicFramePr>
        <p:xfrm>
          <a:off x="497711" y="863328"/>
          <a:ext cx="11547985" cy="5670822"/>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850809">
                  <a:extLst>
                    <a:ext uri="{9D8B030D-6E8A-4147-A177-3AD203B41FA5}">
                      <a16:colId xmlns:a16="http://schemas.microsoft.com/office/drawing/2014/main" val="134053511"/>
                    </a:ext>
                  </a:extLst>
                </a:gridCol>
                <a:gridCol w="8955655">
                  <a:extLst>
                    <a:ext uri="{9D8B030D-6E8A-4147-A177-3AD203B41FA5}">
                      <a16:colId xmlns:a16="http://schemas.microsoft.com/office/drawing/2014/main" val="3343669445"/>
                    </a:ext>
                  </a:extLst>
                </a:gridCol>
              </a:tblGrid>
              <a:tr h="374153">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a:solidFill>
                            <a:schemeClr val="bg1"/>
                          </a:solidFill>
                          <a:latin typeface="+mn-ea"/>
                          <a:ea typeface="+mn-ea"/>
                        </a:rPr>
                        <a:t>概要</a:t>
                      </a:r>
                      <a:endParaRPr kumimoji="1" lang="ja-JP" altLang="en-US" sz="1400" b="1" dirty="0">
                        <a:solidFill>
                          <a:schemeClr val="bg1"/>
                        </a:solidFill>
                        <a:latin typeface="+mn-ea"/>
                        <a:ea typeface="+mn-ea"/>
                      </a:endParaRPr>
                    </a:p>
                  </a:txBody>
                  <a:tcPr anchor="ctr">
                    <a:solidFill>
                      <a:srgbClr val="0070C0"/>
                    </a:solidFill>
                  </a:tcPr>
                </a:tc>
                <a:extLst>
                  <a:ext uri="{0D108BD9-81ED-4DB2-BD59-A6C34878D82A}">
                    <a16:rowId xmlns:a16="http://schemas.microsoft.com/office/drawing/2014/main" val="1860205053"/>
                  </a:ext>
                </a:extLst>
              </a:tr>
              <a:tr h="5296669">
                <a:tc>
                  <a:txBody>
                    <a:bodyPr/>
                    <a:lstStyle/>
                    <a:p>
                      <a:pPr algn="ctr"/>
                      <a:r>
                        <a:rPr kumimoji="1" lang="en-US" altLang="ja-JP" sz="1600" dirty="0">
                          <a:solidFill>
                            <a:schemeClr val="tx1"/>
                          </a:solidFill>
                          <a:latin typeface="+mn-ea"/>
                          <a:ea typeface="+mn-ea"/>
                        </a:rPr>
                        <a:t>7</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建機</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Simulation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概要：共有ルート上で、信号待ちのダンプの追い越しが発生する問題を改修</a:t>
                      </a:r>
                      <a:endParaRPr kumimoji="1" lang="en-US" altLang="ja-JP" sz="1600" b="0" i="0" kern="1200" dirty="0">
                        <a:solidFill>
                          <a:schemeClr val="tx1"/>
                        </a:solidFill>
                        <a:effectLst/>
                        <a:latin typeface="+mn-lt"/>
                        <a:ea typeface="+mn-ea"/>
                        <a:cs typeface="+mn-cs"/>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詳細：共有ルート上で信号待ちのダンプが他走路のダンプに追い越されてしまう問題を改修し</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ました。信号待ちで追い越しが発生しないようになります。</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1817764507"/>
                  </a:ext>
                </a:extLst>
              </a:tr>
            </a:tbl>
          </a:graphicData>
        </a:graphic>
      </p:graphicFrame>
      <p:pic>
        <p:nvPicPr>
          <p:cNvPr id="4" name="図 3">
            <a:extLst>
              <a:ext uri="{FF2B5EF4-FFF2-40B4-BE49-F238E27FC236}">
                <a16:creationId xmlns:a16="http://schemas.microsoft.com/office/drawing/2014/main" id="{8ED9791C-481F-4E33-0557-DCA81F8EC60A}"/>
              </a:ext>
            </a:extLst>
          </p:cNvPr>
          <p:cNvPicPr>
            <a:picLocks noChangeAspect="1"/>
          </p:cNvPicPr>
          <p:nvPr/>
        </p:nvPicPr>
        <p:blipFill>
          <a:blip r:embed="rId2"/>
          <a:stretch>
            <a:fillRect/>
          </a:stretch>
        </p:blipFill>
        <p:spPr>
          <a:xfrm>
            <a:off x="4186410" y="2187113"/>
            <a:ext cx="6565016" cy="4230789"/>
          </a:xfrm>
          <a:prstGeom prst="rect">
            <a:avLst/>
          </a:prstGeom>
        </p:spPr>
      </p:pic>
      <p:sp>
        <p:nvSpPr>
          <p:cNvPr id="6" name="正方形/長方形 5">
            <a:extLst>
              <a:ext uri="{FF2B5EF4-FFF2-40B4-BE49-F238E27FC236}">
                <a16:creationId xmlns:a16="http://schemas.microsoft.com/office/drawing/2014/main" id="{B0FD064D-474B-2FD0-ECBF-C0C860A8D5AE}"/>
              </a:ext>
            </a:extLst>
          </p:cNvPr>
          <p:cNvSpPr/>
          <p:nvPr/>
        </p:nvSpPr>
        <p:spPr>
          <a:xfrm>
            <a:off x="7577558" y="2820319"/>
            <a:ext cx="850345" cy="95620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矢印コネクタ 7">
            <a:extLst>
              <a:ext uri="{FF2B5EF4-FFF2-40B4-BE49-F238E27FC236}">
                <a16:creationId xmlns:a16="http://schemas.microsoft.com/office/drawing/2014/main" id="{34116AD7-BDFF-3E03-14A7-CB066AA7F251}"/>
              </a:ext>
            </a:extLst>
          </p:cNvPr>
          <p:cNvCxnSpPr/>
          <p:nvPr/>
        </p:nvCxnSpPr>
        <p:spPr>
          <a:xfrm flipH="1" flipV="1">
            <a:off x="8538072" y="2754217"/>
            <a:ext cx="1586429" cy="251184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1" name="吹き出し: 四角形 10">
            <a:extLst>
              <a:ext uri="{FF2B5EF4-FFF2-40B4-BE49-F238E27FC236}">
                <a16:creationId xmlns:a16="http://schemas.microsoft.com/office/drawing/2014/main" id="{07D42DD7-E48E-CC24-DDB4-388BD27751D5}"/>
              </a:ext>
            </a:extLst>
          </p:cNvPr>
          <p:cNvSpPr/>
          <p:nvPr/>
        </p:nvSpPr>
        <p:spPr>
          <a:xfrm>
            <a:off x="4847816" y="4943063"/>
            <a:ext cx="4144715" cy="956206"/>
          </a:xfrm>
          <a:prstGeom prst="wedgeRectCallout">
            <a:avLst>
              <a:gd name="adj1" fmla="val 48265"/>
              <a:gd name="adj2" fmla="val 1340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t>Modified to prevent dump trucks in other lanes from passing while waiting at a traffic light</a:t>
            </a:r>
          </a:p>
          <a:p>
            <a:pPr algn="ctr"/>
            <a:r>
              <a:rPr kumimoji="1" lang="ja-JP" altLang="en-US" sz="1100" b="1" dirty="0"/>
              <a:t>信号待ちで他走路のダンプに追い越されないように改修</a:t>
            </a:r>
            <a:endParaRPr kumimoji="1" lang="en-US" altLang="ja-JP" sz="1100" b="1" dirty="0"/>
          </a:p>
        </p:txBody>
      </p:sp>
    </p:spTree>
    <p:extLst>
      <p:ext uri="{BB962C8B-B14F-4D97-AF65-F5344CB8AC3E}">
        <p14:creationId xmlns:p14="http://schemas.microsoft.com/office/powerpoint/2010/main" val="717273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75189-DE80-B909-0C16-B9D95DF0094F}"/>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F8B72DB5-267E-BC04-C247-0887F6A608CA}"/>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10" name="表 5">
            <a:extLst>
              <a:ext uri="{FF2B5EF4-FFF2-40B4-BE49-F238E27FC236}">
                <a16:creationId xmlns:a16="http://schemas.microsoft.com/office/drawing/2014/main" id="{D70AC3A9-6ACF-1C10-E0FE-B1709FFCF44C}"/>
              </a:ext>
            </a:extLst>
          </p:cNvPr>
          <p:cNvGraphicFramePr>
            <a:graphicFrameLocks noGrp="1"/>
          </p:cNvGraphicFramePr>
          <p:nvPr>
            <p:extLst>
              <p:ext uri="{D42A27DB-BD31-4B8C-83A1-F6EECF244321}">
                <p14:modId xmlns:p14="http://schemas.microsoft.com/office/powerpoint/2010/main" val="2832180099"/>
              </p:ext>
            </p:extLst>
          </p:nvPr>
        </p:nvGraphicFramePr>
        <p:xfrm>
          <a:off x="497711" y="863328"/>
          <a:ext cx="11547985" cy="5670822"/>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850809">
                  <a:extLst>
                    <a:ext uri="{9D8B030D-6E8A-4147-A177-3AD203B41FA5}">
                      <a16:colId xmlns:a16="http://schemas.microsoft.com/office/drawing/2014/main" val="134053511"/>
                    </a:ext>
                  </a:extLst>
                </a:gridCol>
                <a:gridCol w="8955655">
                  <a:extLst>
                    <a:ext uri="{9D8B030D-6E8A-4147-A177-3AD203B41FA5}">
                      <a16:colId xmlns:a16="http://schemas.microsoft.com/office/drawing/2014/main" val="3343669445"/>
                    </a:ext>
                  </a:extLst>
                </a:gridCol>
              </a:tblGrid>
              <a:tr h="374153">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a:solidFill>
                            <a:schemeClr val="bg1"/>
                          </a:solidFill>
                          <a:latin typeface="+mn-ea"/>
                          <a:ea typeface="+mn-ea"/>
                        </a:rPr>
                        <a:t>概要</a:t>
                      </a:r>
                      <a:endParaRPr kumimoji="1" lang="ja-JP" altLang="en-US" sz="1400" b="1" dirty="0">
                        <a:solidFill>
                          <a:schemeClr val="bg1"/>
                        </a:solidFill>
                        <a:latin typeface="+mn-ea"/>
                        <a:ea typeface="+mn-ea"/>
                      </a:endParaRPr>
                    </a:p>
                  </a:txBody>
                  <a:tcPr anchor="ctr">
                    <a:solidFill>
                      <a:srgbClr val="0070C0"/>
                    </a:solidFill>
                  </a:tcPr>
                </a:tc>
                <a:extLst>
                  <a:ext uri="{0D108BD9-81ED-4DB2-BD59-A6C34878D82A}">
                    <a16:rowId xmlns:a16="http://schemas.microsoft.com/office/drawing/2014/main" val="1860205053"/>
                  </a:ext>
                </a:extLst>
              </a:tr>
              <a:tr h="5296669">
                <a:tc>
                  <a:txBody>
                    <a:bodyPr/>
                    <a:lstStyle/>
                    <a:p>
                      <a:pPr algn="ctr"/>
                      <a:r>
                        <a:rPr kumimoji="1" lang="en-US" altLang="ja-JP" sz="1600" dirty="0">
                          <a:solidFill>
                            <a:schemeClr val="tx1"/>
                          </a:solidFill>
                          <a:latin typeface="+mn-ea"/>
                          <a:ea typeface="+mn-ea"/>
                        </a:rPr>
                        <a:t>8</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建機</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Simulation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概要：数値入力時のロケール依存の入力不具合を修正</a:t>
                      </a:r>
                      <a:endParaRPr kumimoji="1" lang="en-US" altLang="ja-JP" sz="1600" b="0" i="0" kern="1200" dirty="0">
                        <a:solidFill>
                          <a:schemeClr val="tx1"/>
                        </a:solidFill>
                        <a:effectLst/>
                        <a:latin typeface="+mn-lt"/>
                        <a:ea typeface="+mn-ea"/>
                        <a:cs typeface="+mn-cs"/>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詳細：一部ロケール環境において、</a:t>
                      </a:r>
                      <a:r>
                        <a:rPr kumimoji="1" lang="en-US" altLang="ja-JP" sz="1600" b="0" dirty="0">
                          <a:solidFill>
                            <a:schemeClr val="tx1"/>
                          </a:solidFill>
                          <a:latin typeface="+mn-ea"/>
                          <a:ea typeface="+mn-ea"/>
                        </a:rPr>
                        <a:t>4</a:t>
                      </a:r>
                      <a:r>
                        <a:rPr kumimoji="1" lang="ja-JP" altLang="en-US" sz="1600" b="0" dirty="0">
                          <a:solidFill>
                            <a:schemeClr val="tx1"/>
                          </a:solidFill>
                          <a:latin typeface="+mn-ea"/>
                          <a:ea typeface="+mn-ea"/>
                        </a:rPr>
                        <a:t>桁以上の数値入力時に自動挿入された桁区切り記号（</a:t>
                      </a:r>
                      <a:r>
                        <a:rPr kumimoji="1" lang="en-US" altLang="ja-JP" sz="1600" b="0" dirty="0">
                          <a:solidFill>
                            <a:schemeClr val="tx1"/>
                          </a:solidFill>
                          <a:latin typeface="+mn-ea"/>
                          <a:ea typeface="+mn-ea"/>
                        </a:rPr>
                        <a:t>.</a:t>
                      </a:r>
                      <a:r>
                        <a:rPr kumimoji="1" lang="ja-JP" altLang="en-US" sz="1600" b="0" dirty="0">
                          <a:solidFill>
                            <a:schemeClr val="tx1"/>
                          </a:solidFill>
                          <a:latin typeface="+mn-ea"/>
                          <a:ea typeface="+mn-ea"/>
                        </a:rPr>
                        <a:t>）</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が小数点として解釈され、正しい数値を入力できない問題を修正しました。</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1817764507"/>
                  </a:ext>
                </a:extLst>
              </a:tr>
            </a:tbl>
          </a:graphicData>
        </a:graphic>
      </p:graphicFrame>
      <p:pic>
        <p:nvPicPr>
          <p:cNvPr id="5" name="図 4">
            <a:extLst>
              <a:ext uri="{FF2B5EF4-FFF2-40B4-BE49-F238E27FC236}">
                <a16:creationId xmlns:a16="http://schemas.microsoft.com/office/drawing/2014/main" id="{E56DCD91-9130-9D15-4E2F-F70962B82812}"/>
              </a:ext>
            </a:extLst>
          </p:cNvPr>
          <p:cNvPicPr>
            <a:picLocks noChangeAspect="1"/>
          </p:cNvPicPr>
          <p:nvPr/>
        </p:nvPicPr>
        <p:blipFill>
          <a:blip r:embed="rId2"/>
          <a:stretch>
            <a:fillRect/>
          </a:stretch>
        </p:blipFill>
        <p:spPr>
          <a:xfrm>
            <a:off x="7800815" y="2249648"/>
            <a:ext cx="4040271" cy="3891880"/>
          </a:xfrm>
          <a:prstGeom prst="rect">
            <a:avLst/>
          </a:prstGeom>
        </p:spPr>
      </p:pic>
      <p:pic>
        <p:nvPicPr>
          <p:cNvPr id="9" name="図 8">
            <a:extLst>
              <a:ext uri="{FF2B5EF4-FFF2-40B4-BE49-F238E27FC236}">
                <a16:creationId xmlns:a16="http://schemas.microsoft.com/office/drawing/2014/main" id="{B44391C8-F0E1-D945-E36E-830FAEA4E1DB}"/>
              </a:ext>
            </a:extLst>
          </p:cNvPr>
          <p:cNvPicPr>
            <a:picLocks noChangeAspect="1"/>
          </p:cNvPicPr>
          <p:nvPr/>
        </p:nvPicPr>
        <p:blipFill>
          <a:blip r:embed="rId3"/>
          <a:stretch>
            <a:fillRect/>
          </a:stretch>
        </p:blipFill>
        <p:spPr>
          <a:xfrm>
            <a:off x="3520409" y="2249648"/>
            <a:ext cx="4061683" cy="3891880"/>
          </a:xfrm>
          <a:prstGeom prst="rect">
            <a:avLst/>
          </a:prstGeom>
        </p:spPr>
      </p:pic>
      <p:pic>
        <p:nvPicPr>
          <p:cNvPr id="13" name="図 12">
            <a:extLst>
              <a:ext uri="{FF2B5EF4-FFF2-40B4-BE49-F238E27FC236}">
                <a16:creationId xmlns:a16="http://schemas.microsoft.com/office/drawing/2014/main" id="{F957ED88-264C-D6CB-0A95-5513ADE615CB}"/>
              </a:ext>
            </a:extLst>
          </p:cNvPr>
          <p:cNvPicPr>
            <a:picLocks noChangeAspect="1"/>
          </p:cNvPicPr>
          <p:nvPr/>
        </p:nvPicPr>
        <p:blipFill>
          <a:blip r:embed="rId4"/>
          <a:stretch>
            <a:fillRect/>
          </a:stretch>
        </p:blipFill>
        <p:spPr>
          <a:xfrm>
            <a:off x="3823591" y="3690856"/>
            <a:ext cx="3059147" cy="668385"/>
          </a:xfrm>
          <a:prstGeom prst="rect">
            <a:avLst/>
          </a:prstGeom>
        </p:spPr>
      </p:pic>
      <p:sp>
        <p:nvSpPr>
          <p:cNvPr id="15" name="正方形/長方形 14">
            <a:extLst>
              <a:ext uri="{FF2B5EF4-FFF2-40B4-BE49-F238E27FC236}">
                <a16:creationId xmlns:a16="http://schemas.microsoft.com/office/drawing/2014/main" id="{45F31C38-D91D-BAAD-6539-D54C39A9CDB8}"/>
              </a:ext>
            </a:extLst>
          </p:cNvPr>
          <p:cNvSpPr/>
          <p:nvPr/>
        </p:nvSpPr>
        <p:spPr>
          <a:xfrm>
            <a:off x="4169839" y="2858282"/>
            <a:ext cx="1000445" cy="39571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矢印: 下 15">
            <a:extLst>
              <a:ext uri="{FF2B5EF4-FFF2-40B4-BE49-F238E27FC236}">
                <a16:creationId xmlns:a16="http://schemas.microsoft.com/office/drawing/2014/main" id="{801A4C84-B369-691E-B0DF-3D56376DAF86}"/>
              </a:ext>
            </a:extLst>
          </p:cNvPr>
          <p:cNvSpPr/>
          <p:nvPr/>
        </p:nvSpPr>
        <p:spPr>
          <a:xfrm>
            <a:off x="4320437" y="3295142"/>
            <a:ext cx="699247" cy="39571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C4B4368A-9CFD-0810-1877-737140B1B902}"/>
              </a:ext>
            </a:extLst>
          </p:cNvPr>
          <p:cNvSpPr/>
          <p:nvPr/>
        </p:nvSpPr>
        <p:spPr>
          <a:xfrm>
            <a:off x="5265144" y="3777407"/>
            <a:ext cx="1298602" cy="58183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D0127A50-C1AC-338A-3D19-4E517ADB5981}"/>
              </a:ext>
            </a:extLst>
          </p:cNvPr>
          <p:cNvSpPr/>
          <p:nvPr/>
        </p:nvSpPr>
        <p:spPr>
          <a:xfrm>
            <a:off x="8429497" y="2878544"/>
            <a:ext cx="1000445" cy="39571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吹き出し: 四角形 18">
            <a:extLst>
              <a:ext uri="{FF2B5EF4-FFF2-40B4-BE49-F238E27FC236}">
                <a16:creationId xmlns:a16="http://schemas.microsoft.com/office/drawing/2014/main" id="{B43C08FE-0F01-7E27-FE98-C5E57EE2BA55}"/>
              </a:ext>
            </a:extLst>
          </p:cNvPr>
          <p:cNvSpPr/>
          <p:nvPr/>
        </p:nvSpPr>
        <p:spPr>
          <a:xfrm>
            <a:off x="6149699" y="2249648"/>
            <a:ext cx="1432392" cy="317427"/>
          </a:xfrm>
          <a:prstGeom prst="wedgeRectCallout">
            <a:avLst>
              <a:gd name="adj1" fmla="val 48265"/>
              <a:gd name="adj2" fmla="val 13405"/>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t>Before</a:t>
            </a:r>
          </a:p>
        </p:txBody>
      </p:sp>
      <p:sp>
        <p:nvSpPr>
          <p:cNvPr id="20" name="吹き出し: 四角形 19">
            <a:extLst>
              <a:ext uri="{FF2B5EF4-FFF2-40B4-BE49-F238E27FC236}">
                <a16:creationId xmlns:a16="http://schemas.microsoft.com/office/drawing/2014/main" id="{E5E933C5-39E9-C5FD-C9C0-FBEAFA7B17AC}"/>
              </a:ext>
            </a:extLst>
          </p:cNvPr>
          <p:cNvSpPr/>
          <p:nvPr/>
        </p:nvSpPr>
        <p:spPr>
          <a:xfrm>
            <a:off x="10408694" y="2249647"/>
            <a:ext cx="1432392" cy="317427"/>
          </a:xfrm>
          <a:prstGeom prst="wedgeRectCallout">
            <a:avLst>
              <a:gd name="adj1" fmla="val 48265"/>
              <a:gd name="adj2" fmla="val 13405"/>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t>After</a:t>
            </a:r>
          </a:p>
        </p:txBody>
      </p:sp>
      <p:sp>
        <p:nvSpPr>
          <p:cNvPr id="22" name="吹き出し: 四角形 21">
            <a:extLst>
              <a:ext uri="{FF2B5EF4-FFF2-40B4-BE49-F238E27FC236}">
                <a16:creationId xmlns:a16="http://schemas.microsoft.com/office/drawing/2014/main" id="{A69DFE28-853F-3CB4-4CAC-88E9A2205C25}"/>
              </a:ext>
            </a:extLst>
          </p:cNvPr>
          <p:cNvSpPr/>
          <p:nvPr/>
        </p:nvSpPr>
        <p:spPr>
          <a:xfrm>
            <a:off x="3520409" y="5689524"/>
            <a:ext cx="4061682" cy="440106"/>
          </a:xfrm>
          <a:prstGeom prst="wedgeRectCallout">
            <a:avLst>
              <a:gd name="adj1" fmla="val 48265"/>
              <a:gd name="adj2" fmla="val 1340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t>When a period is used as the digit separator, the number is deleted.</a:t>
            </a:r>
          </a:p>
          <a:p>
            <a:pPr algn="ctr"/>
            <a:r>
              <a:rPr kumimoji="1" lang="ja-JP" altLang="en-US" sz="900" b="1" dirty="0"/>
              <a:t>数値の桁区切りがピリオドの場合に、数値が削除されてしまう</a:t>
            </a:r>
            <a:endParaRPr kumimoji="1" lang="en-US" altLang="ja-JP" sz="900" b="1" dirty="0"/>
          </a:p>
        </p:txBody>
      </p:sp>
      <p:sp>
        <p:nvSpPr>
          <p:cNvPr id="23" name="吹き出し: 四角形 22">
            <a:extLst>
              <a:ext uri="{FF2B5EF4-FFF2-40B4-BE49-F238E27FC236}">
                <a16:creationId xmlns:a16="http://schemas.microsoft.com/office/drawing/2014/main" id="{35F20C33-F6FC-C1FE-CE1B-F904079A2BC7}"/>
              </a:ext>
            </a:extLst>
          </p:cNvPr>
          <p:cNvSpPr/>
          <p:nvPr/>
        </p:nvSpPr>
        <p:spPr>
          <a:xfrm>
            <a:off x="7790109" y="5689524"/>
            <a:ext cx="4040271" cy="440106"/>
          </a:xfrm>
          <a:prstGeom prst="wedgeRectCallout">
            <a:avLst>
              <a:gd name="adj1" fmla="val 48265"/>
              <a:gd name="adj2" fmla="val 1340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t>Modified to allow entry of the intended values.</a:t>
            </a:r>
          </a:p>
          <a:p>
            <a:pPr algn="ctr"/>
            <a:r>
              <a:rPr kumimoji="1" lang="ja-JP" altLang="en-US" sz="800" b="1" dirty="0"/>
              <a:t>意図した数値が入力できるように改修</a:t>
            </a:r>
            <a:endParaRPr kumimoji="1" lang="en-US" altLang="ja-JP" sz="800" b="1" dirty="0"/>
          </a:p>
        </p:txBody>
      </p:sp>
    </p:spTree>
    <p:extLst>
      <p:ext uri="{BB962C8B-B14F-4D97-AF65-F5344CB8AC3E}">
        <p14:creationId xmlns:p14="http://schemas.microsoft.com/office/powerpoint/2010/main" val="4189161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A8A0DC60-CB39-0F4C-B7BB-D68C7BF77B62}"/>
              </a:ext>
            </a:extLst>
          </p:cNvPr>
          <p:cNvSpPr>
            <a:spLocks noGrp="1"/>
          </p:cNvSpPr>
          <p:nvPr>
            <p:ph type="body" sz="quarter" idx="31"/>
          </p:nvPr>
        </p:nvSpPr>
        <p:spPr/>
        <p:txBody>
          <a:bodyPr/>
          <a:lstStyle/>
          <a:p>
            <a:r>
              <a:rPr kumimoji="1" lang="en-US" altLang="ja-JP" sz="2000" dirty="0"/>
              <a:t>EOF</a:t>
            </a:r>
            <a:endParaRPr kumimoji="1" lang="ja-JP" altLang="en-US" sz="2000"/>
          </a:p>
        </p:txBody>
      </p:sp>
    </p:spTree>
    <p:extLst>
      <p:ext uri="{BB962C8B-B14F-4D97-AF65-F5344CB8AC3E}">
        <p14:creationId xmlns:p14="http://schemas.microsoft.com/office/powerpoint/2010/main" val="3347866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519420CB-CF56-435A-A5AD-9C1751E314DF}"/>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sp>
        <p:nvSpPr>
          <p:cNvPr id="3" name="テキスト ボックス 2">
            <a:extLst>
              <a:ext uri="{FF2B5EF4-FFF2-40B4-BE49-F238E27FC236}">
                <a16:creationId xmlns:a16="http://schemas.microsoft.com/office/drawing/2014/main" id="{1E400EDE-EE2F-4FB8-9778-A5A6D5083400}"/>
              </a:ext>
            </a:extLst>
          </p:cNvPr>
          <p:cNvSpPr txBox="1"/>
          <p:nvPr/>
        </p:nvSpPr>
        <p:spPr>
          <a:xfrm>
            <a:off x="276468" y="814580"/>
            <a:ext cx="11779697" cy="923330"/>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ea typeface="游ゴシック"/>
              </a:rPr>
              <a:t>Smart Construction Simulation</a:t>
            </a:r>
            <a:r>
              <a:rPr kumimoji="1" lang="ja-JP" altLang="en-US" dirty="0">
                <a:ea typeface="游ゴシック"/>
              </a:rPr>
              <a:t>のアップデートについて、以下の日程・内容にてリリースを致します。</a:t>
            </a:r>
            <a:endParaRPr kumimoji="1" lang="en-US" altLang="ja-JP" dirty="0">
              <a:ea typeface="游ゴシック"/>
            </a:endParaRPr>
          </a:p>
          <a:p>
            <a:pPr marL="285750" indent="-285750">
              <a:buFont typeface="Arial" panose="020B0604020202020204" pitchFamily="34" charset="0"/>
              <a:buChar char="•"/>
            </a:pPr>
            <a:r>
              <a:rPr lang="ja-JP" altLang="en-US" dirty="0"/>
              <a:t>システムメンテナンスの為、下記日程は該当するサービスのお取扱いができなくなります。（</a:t>
            </a:r>
            <a:r>
              <a:rPr lang="en-US" altLang="ja-JP" dirty="0"/>
              <a:t>※</a:t>
            </a:r>
            <a:r>
              <a:rPr lang="ja-JP" altLang="en-US" dirty="0"/>
              <a:t>リリース日程・時間帯・内容については、状況に応じ変更する場合がございます。予めご了承ください。）</a:t>
            </a:r>
            <a:endParaRPr kumimoji="1" lang="ja-JP" altLang="en-US" dirty="0">
              <a:latin typeface="+mn-ea"/>
            </a:endParaRPr>
          </a:p>
        </p:txBody>
      </p:sp>
      <p:sp>
        <p:nvSpPr>
          <p:cNvPr id="6" name="テキスト ボックス 5">
            <a:extLst>
              <a:ext uri="{FF2B5EF4-FFF2-40B4-BE49-F238E27FC236}">
                <a16:creationId xmlns:a16="http://schemas.microsoft.com/office/drawing/2014/main" id="{531B4B9D-12EA-4BC5-4859-8E23CDDB1A22}"/>
              </a:ext>
            </a:extLst>
          </p:cNvPr>
          <p:cNvSpPr txBox="1"/>
          <p:nvPr/>
        </p:nvSpPr>
        <p:spPr>
          <a:xfrm>
            <a:off x="497712" y="1799866"/>
            <a:ext cx="5253384" cy="369332"/>
          </a:xfrm>
          <a:prstGeom prst="rect">
            <a:avLst/>
          </a:prstGeom>
          <a:noFill/>
        </p:spPr>
        <p:txBody>
          <a:bodyPr wrap="square" lIns="91440" tIns="45720" rIns="91440" bIns="45720" rtlCol="0" anchor="t">
            <a:spAutoFit/>
          </a:bodyPr>
          <a:lstStyle/>
          <a:p>
            <a:r>
              <a:rPr lang="ja-JP" altLang="en-US" u="sng" dirty="0">
                <a:latin typeface="+mn-ea"/>
              </a:rPr>
              <a:t>日程：日本時間　</a:t>
            </a:r>
            <a:r>
              <a:rPr lang="en-US" altLang="ja-JP" u="sng" dirty="0">
                <a:latin typeface="+mn-ea"/>
              </a:rPr>
              <a:t>7</a:t>
            </a:r>
            <a:r>
              <a:rPr lang="ja-JP" altLang="en-US" u="sng" dirty="0">
                <a:latin typeface="+mn-ea"/>
              </a:rPr>
              <a:t>月</a:t>
            </a:r>
            <a:r>
              <a:rPr lang="en-US" altLang="ja-JP" u="sng" dirty="0">
                <a:latin typeface="+mn-ea"/>
              </a:rPr>
              <a:t>7</a:t>
            </a:r>
            <a:r>
              <a:rPr lang="ja-JP" altLang="en-US" u="sng" dirty="0">
                <a:latin typeface="+mn-ea"/>
              </a:rPr>
              <a:t>日</a:t>
            </a:r>
            <a:r>
              <a:rPr lang="en-US" altLang="ja-JP" u="sng" dirty="0">
                <a:latin typeface="+mn-ea"/>
              </a:rPr>
              <a:t>(</a:t>
            </a:r>
            <a:r>
              <a:rPr lang="ja-JP" altLang="en-US" u="sng" dirty="0">
                <a:latin typeface="+mn-ea"/>
              </a:rPr>
              <a:t>火</a:t>
            </a:r>
            <a:r>
              <a:rPr lang="en-US" altLang="ja-JP" u="sng" dirty="0">
                <a:latin typeface="+mn-ea"/>
              </a:rPr>
              <a:t>)</a:t>
            </a:r>
            <a:r>
              <a:rPr lang="ja-JP" altLang="en-US" u="sng" dirty="0">
                <a:latin typeface="+mn-ea"/>
              </a:rPr>
              <a:t>　</a:t>
            </a:r>
            <a:r>
              <a:rPr lang="en-US" altLang="ja-JP" u="sng" dirty="0">
                <a:latin typeface="+mn-ea"/>
              </a:rPr>
              <a:t>19:00</a:t>
            </a:r>
            <a:r>
              <a:rPr lang="ja-JP" altLang="en-US" u="sng" dirty="0">
                <a:latin typeface="+mn-ea"/>
              </a:rPr>
              <a:t>～</a:t>
            </a:r>
            <a:r>
              <a:rPr lang="en-US" altLang="ja-JP" u="sng" dirty="0">
                <a:latin typeface="+mn-ea"/>
              </a:rPr>
              <a:t>24:00</a:t>
            </a:r>
            <a:r>
              <a:rPr kumimoji="1" lang="en-US" altLang="ja-JP" u="sng" dirty="0">
                <a:latin typeface="+mn-ea"/>
              </a:rPr>
              <a:t> </a:t>
            </a:r>
            <a:r>
              <a:rPr kumimoji="1" lang="ja-JP" altLang="en-US" u="sng" dirty="0">
                <a:latin typeface="+mn-ea"/>
              </a:rPr>
              <a:t>　</a:t>
            </a:r>
            <a:endParaRPr kumimoji="1" lang="en-US" altLang="ja-JP" u="sng" dirty="0">
              <a:latin typeface="+mn-ea"/>
            </a:endParaRPr>
          </a:p>
        </p:txBody>
      </p:sp>
      <p:graphicFrame>
        <p:nvGraphicFramePr>
          <p:cNvPr id="20" name="表 5">
            <a:extLst>
              <a:ext uri="{FF2B5EF4-FFF2-40B4-BE49-F238E27FC236}">
                <a16:creationId xmlns:a16="http://schemas.microsoft.com/office/drawing/2014/main" id="{23FC66BD-76AB-D985-7D4B-E3C18890D7AD}"/>
              </a:ext>
            </a:extLst>
          </p:cNvPr>
          <p:cNvGraphicFramePr>
            <a:graphicFrameLocks noGrp="1"/>
          </p:cNvGraphicFramePr>
          <p:nvPr>
            <p:extLst>
              <p:ext uri="{D42A27DB-BD31-4B8C-83A1-F6EECF244321}">
                <p14:modId xmlns:p14="http://schemas.microsoft.com/office/powerpoint/2010/main" val="2564004686"/>
              </p:ext>
            </p:extLst>
          </p:nvPr>
        </p:nvGraphicFramePr>
        <p:xfrm>
          <a:off x="126946" y="2208099"/>
          <a:ext cx="11923057" cy="3929871"/>
        </p:xfrm>
        <a:graphic>
          <a:graphicData uri="http://schemas.openxmlformats.org/drawingml/2006/table">
            <a:tbl>
              <a:tblPr firstRow="1" bandRow="1">
                <a:tableStyleId>{5940675A-B579-460E-94D1-54222C63F5DA}</a:tableStyleId>
              </a:tblPr>
              <a:tblGrid>
                <a:gridCol w="579682">
                  <a:extLst>
                    <a:ext uri="{9D8B030D-6E8A-4147-A177-3AD203B41FA5}">
                      <a16:colId xmlns:a16="http://schemas.microsoft.com/office/drawing/2014/main" val="889631269"/>
                    </a:ext>
                  </a:extLst>
                </a:gridCol>
                <a:gridCol w="2305993">
                  <a:extLst>
                    <a:ext uri="{9D8B030D-6E8A-4147-A177-3AD203B41FA5}">
                      <a16:colId xmlns:a16="http://schemas.microsoft.com/office/drawing/2014/main" val="134053511"/>
                    </a:ext>
                  </a:extLst>
                </a:gridCol>
                <a:gridCol w="4003139">
                  <a:extLst>
                    <a:ext uri="{9D8B030D-6E8A-4147-A177-3AD203B41FA5}">
                      <a16:colId xmlns:a16="http://schemas.microsoft.com/office/drawing/2014/main" val="3343669445"/>
                    </a:ext>
                  </a:extLst>
                </a:gridCol>
                <a:gridCol w="5034243">
                  <a:extLst>
                    <a:ext uri="{9D8B030D-6E8A-4147-A177-3AD203B41FA5}">
                      <a16:colId xmlns:a16="http://schemas.microsoft.com/office/drawing/2014/main" val="1160287430"/>
                    </a:ext>
                  </a:extLst>
                </a:gridCol>
              </a:tblGrid>
              <a:tr h="277527">
                <a:tc>
                  <a:txBody>
                    <a:bodyPr/>
                    <a:lstStyle/>
                    <a:p>
                      <a:pPr algn="ctr"/>
                      <a:r>
                        <a:rPr kumimoji="1" lang="en-US" altLang="ja-JP" sz="1400" b="1" dirty="0">
                          <a:solidFill>
                            <a:schemeClr val="bg1"/>
                          </a:solidFill>
                          <a:latin typeface="+mn-ea"/>
                          <a:ea typeface="+mn-ea"/>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対象機能</a:t>
                      </a: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tc>
                  <a:txBody>
                    <a:bodyPr/>
                    <a:lstStyle/>
                    <a:p>
                      <a:pPr algn="ctr"/>
                      <a:r>
                        <a:rPr kumimoji="1" lang="ja-JP" altLang="en-US" sz="1400" b="1" dirty="0">
                          <a:solidFill>
                            <a:schemeClr val="bg1"/>
                          </a:solidFill>
                          <a:latin typeface="+mn-ea"/>
                          <a:ea typeface="+mn-ea"/>
                        </a:rPr>
                        <a:t>詳細</a:t>
                      </a:r>
                    </a:p>
                  </a:txBody>
                  <a:tcPr anchor="ctr">
                    <a:solidFill>
                      <a:srgbClr val="0070C0"/>
                    </a:solidFill>
                  </a:tcPr>
                </a:tc>
                <a:extLst>
                  <a:ext uri="{0D108BD9-81ED-4DB2-BD59-A6C34878D82A}">
                    <a16:rowId xmlns:a16="http://schemas.microsoft.com/office/drawing/2014/main" val="1860205053"/>
                  </a:ext>
                </a:extLst>
              </a:tr>
              <a:tr h="1276903">
                <a:tc>
                  <a:txBody>
                    <a:bodyPr/>
                    <a:lstStyle/>
                    <a:p>
                      <a:pPr algn="ctr"/>
                      <a:r>
                        <a:rPr kumimoji="1" lang="en-US" altLang="ja-JP" sz="1600" dirty="0">
                          <a:solidFill>
                            <a:schemeClr val="tx1"/>
                          </a:solidFill>
                          <a:latin typeface="+mn-lt"/>
                          <a:ea typeface="Meiryo UI" panose="020B0604030504040204" pitchFamily="50" charset="-128"/>
                        </a:rPr>
                        <a:t>1</a:t>
                      </a:r>
                      <a:endParaRPr kumimoji="1" lang="ja-JP" altLang="en-US" sz="16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Simulation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機能改善</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工程表編集時の</a:t>
                      </a:r>
                      <a:r>
                        <a:rPr kumimoji="1" lang="en-US" altLang="ja-JP" sz="1200" b="0" dirty="0">
                          <a:solidFill>
                            <a:schemeClr val="tx1"/>
                          </a:solidFill>
                          <a:latin typeface="+mn-ea"/>
                          <a:ea typeface="+mn-ea"/>
                        </a:rPr>
                        <a:t>IFC</a:t>
                      </a:r>
                      <a:r>
                        <a:rPr kumimoji="1" lang="ja-JP" altLang="en-US" sz="1200" b="0" dirty="0">
                          <a:solidFill>
                            <a:schemeClr val="tx1"/>
                          </a:solidFill>
                          <a:latin typeface="+mn-ea"/>
                          <a:ea typeface="+mn-ea"/>
                        </a:rPr>
                        <a:t>表示状態維持</a:t>
                      </a:r>
                      <a:endParaRPr kumimoji="1" lang="en-US" altLang="ja-JP" sz="1200" b="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工程表のタスク編集時に、現在の工程状態に応じた</a:t>
                      </a:r>
                      <a:r>
                        <a:rPr kumimoji="1" lang="en-US" altLang="ja-JP" sz="1200" b="0" dirty="0">
                          <a:solidFill>
                            <a:schemeClr val="tx1"/>
                          </a:solidFill>
                          <a:latin typeface="+mn-ea"/>
                          <a:ea typeface="+mn-ea"/>
                        </a:rPr>
                        <a:t>IFC</a:t>
                      </a:r>
                      <a:r>
                        <a:rPr kumimoji="1" lang="ja-JP" altLang="en-US" sz="1200" b="0" dirty="0">
                          <a:solidFill>
                            <a:schemeClr val="tx1"/>
                          </a:solidFill>
                          <a:latin typeface="+mn-ea"/>
                          <a:ea typeface="+mn-ea"/>
                        </a:rPr>
                        <a:t>が表示されるようになりました。工程表の状態のまま編集ができるようになります。</a:t>
                      </a:r>
                      <a:endParaRPr kumimoji="1" lang="en-US" altLang="ja-JP" sz="1200" b="0" dirty="0">
                        <a:solidFill>
                          <a:schemeClr val="tx1"/>
                        </a:solidFill>
                        <a:latin typeface="+mn-ea"/>
                        <a:ea typeface="+mn-ea"/>
                      </a:endParaRPr>
                    </a:p>
                  </a:txBody>
                  <a:tcPr anchor="ctr">
                    <a:solidFill>
                      <a:schemeClr val="bg1"/>
                    </a:solidFill>
                  </a:tcPr>
                </a:tc>
                <a:extLst>
                  <a:ext uri="{0D108BD9-81ED-4DB2-BD59-A6C34878D82A}">
                    <a16:rowId xmlns:a16="http://schemas.microsoft.com/office/drawing/2014/main" val="2449972710"/>
                  </a:ext>
                </a:extLst>
              </a:tr>
              <a:tr h="1174084">
                <a:tc>
                  <a:txBody>
                    <a:bodyPr/>
                    <a:lstStyle/>
                    <a:p>
                      <a:pPr algn="ctr"/>
                      <a:r>
                        <a:rPr kumimoji="1" lang="en-US" altLang="ja-JP" sz="1600" dirty="0">
                          <a:solidFill>
                            <a:schemeClr val="tx1"/>
                          </a:solidFill>
                          <a:latin typeface="+mn-lt"/>
                          <a:ea typeface="Meiryo UI" panose="020B0604030504040204" pitchFamily="50" charset="-128"/>
                        </a:rPr>
                        <a:t>2</a:t>
                      </a:r>
                      <a:endParaRPr kumimoji="1" lang="ja-JP" altLang="en-US" sz="16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Simulation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現場一覧から読み込み後に</a:t>
                      </a:r>
                      <a:r>
                        <a:rPr kumimoji="1" lang="en-US" altLang="ja-JP" sz="1200" b="0" dirty="0">
                          <a:solidFill>
                            <a:schemeClr val="tx1"/>
                          </a:solidFill>
                          <a:latin typeface="+mn-ea"/>
                          <a:ea typeface="+mn-ea"/>
                        </a:rPr>
                        <a:t>Dashboard</a:t>
                      </a:r>
                      <a:r>
                        <a:rPr kumimoji="1" lang="ja-JP" altLang="en-US" sz="1200" b="0" dirty="0">
                          <a:solidFill>
                            <a:schemeClr val="tx1"/>
                          </a:solidFill>
                          <a:latin typeface="+mn-ea"/>
                          <a:ea typeface="+mn-ea"/>
                        </a:rPr>
                        <a:t>リンクで該当現場に遷移しない問題を改修</a:t>
                      </a:r>
                      <a:endParaRPr kumimoji="1" lang="en-US" altLang="ja-JP" sz="1200" b="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施工現場一覧から現場を開いた直後に、</a:t>
                      </a:r>
                      <a:r>
                        <a:rPr kumimoji="1" lang="en-US" altLang="ja-JP" sz="1200" b="0" dirty="0">
                          <a:solidFill>
                            <a:schemeClr val="tx1"/>
                          </a:solidFill>
                          <a:latin typeface="+mn-ea"/>
                          <a:ea typeface="+mn-ea"/>
                        </a:rPr>
                        <a:t>Dashboard</a:t>
                      </a:r>
                      <a:r>
                        <a:rPr kumimoji="1" lang="ja-JP" altLang="en-US" sz="1200" b="0" dirty="0">
                          <a:solidFill>
                            <a:schemeClr val="tx1"/>
                          </a:solidFill>
                          <a:latin typeface="+mn-ea"/>
                          <a:ea typeface="+mn-ea"/>
                        </a:rPr>
                        <a:t>リンクを押下すると</a:t>
                      </a:r>
                      <a:r>
                        <a:rPr kumimoji="1" lang="en-US" altLang="ja-JP" sz="1200" b="0" dirty="0">
                          <a:solidFill>
                            <a:schemeClr val="tx1"/>
                          </a:solidFill>
                          <a:latin typeface="+mn-ea"/>
                          <a:ea typeface="+mn-ea"/>
                        </a:rPr>
                        <a:t>Dashboard</a:t>
                      </a:r>
                      <a:r>
                        <a:rPr kumimoji="1" lang="ja-JP" altLang="en-US" sz="1200" b="0" dirty="0">
                          <a:solidFill>
                            <a:schemeClr val="tx1"/>
                          </a:solidFill>
                          <a:latin typeface="+mn-ea"/>
                          <a:ea typeface="+mn-ea"/>
                        </a:rPr>
                        <a:t>の現場一覧に遷移してしまう問題を改修しました。</a:t>
                      </a:r>
                      <a:br>
                        <a:rPr kumimoji="1" lang="en-US" altLang="ja-JP" sz="1200" b="0" dirty="0">
                          <a:solidFill>
                            <a:schemeClr val="tx1"/>
                          </a:solidFill>
                          <a:latin typeface="+mn-ea"/>
                          <a:ea typeface="+mn-ea"/>
                        </a:rPr>
                      </a:br>
                      <a:r>
                        <a:rPr kumimoji="1" lang="ja-JP" altLang="en-US" sz="1200" b="0" dirty="0">
                          <a:solidFill>
                            <a:schemeClr val="tx1"/>
                          </a:solidFill>
                          <a:latin typeface="+mn-ea"/>
                          <a:ea typeface="+mn-ea"/>
                        </a:rPr>
                        <a:t>現場を開いた直後でも</a:t>
                      </a:r>
                      <a:r>
                        <a:rPr kumimoji="1" lang="en-US" altLang="ja-JP" sz="1200" b="0" dirty="0">
                          <a:solidFill>
                            <a:schemeClr val="tx1"/>
                          </a:solidFill>
                          <a:latin typeface="+mn-ea"/>
                          <a:ea typeface="+mn-ea"/>
                        </a:rPr>
                        <a:t>Dashboard</a:t>
                      </a:r>
                      <a:r>
                        <a:rPr kumimoji="1" lang="ja-JP" altLang="en-US" sz="1200" b="0" dirty="0">
                          <a:solidFill>
                            <a:schemeClr val="tx1"/>
                          </a:solidFill>
                          <a:latin typeface="+mn-ea"/>
                          <a:ea typeface="+mn-ea"/>
                        </a:rPr>
                        <a:t>の該当現場に遷移するようになります。</a:t>
                      </a:r>
                      <a:endParaRPr kumimoji="1" lang="en-US" altLang="ja-JP" sz="1200" b="0" dirty="0">
                        <a:solidFill>
                          <a:schemeClr val="tx1"/>
                        </a:solidFill>
                        <a:latin typeface="+mn-ea"/>
                        <a:ea typeface="+mn-ea"/>
                      </a:endParaRPr>
                    </a:p>
                  </a:txBody>
                  <a:tcPr anchor="ctr">
                    <a:solidFill>
                      <a:schemeClr val="bg1"/>
                    </a:solidFill>
                  </a:tcPr>
                </a:tc>
                <a:extLst>
                  <a:ext uri="{0D108BD9-81ED-4DB2-BD59-A6C34878D82A}">
                    <a16:rowId xmlns:a16="http://schemas.microsoft.com/office/drawing/2014/main" val="1731920540"/>
                  </a:ext>
                </a:extLst>
              </a:tr>
              <a:tr h="1174084">
                <a:tc>
                  <a:txBody>
                    <a:bodyPr/>
                    <a:lstStyle/>
                    <a:p>
                      <a:pPr algn="ctr"/>
                      <a:r>
                        <a:rPr kumimoji="1" lang="en-US" altLang="ja-JP" sz="1600" dirty="0">
                          <a:solidFill>
                            <a:schemeClr val="tx1"/>
                          </a:solidFill>
                          <a:latin typeface="+mn-lt"/>
                          <a:ea typeface="Meiryo UI" panose="020B0604030504040204" pitchFamily="50" charset="-128"/>
                        </a:rPr>
                        <a:t>3</a:t>
                      </a:r>
                      <a:endParaRPr kumimoji="1" lang="ja-JP" altLang="en-US" sz="16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Simulation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土配作成時に土量の変化によってルートが更新されない問題を改修</a:t>
                      </a:r>
                      <a:endParaRPr kumimoji="1" lang="en-US" altLang="ja-JP" sz="1200" b="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土配作成時に設定する土量によってルートが更新されない問題を改修しました。アニメーション再生時と同様に、土配作成時に地形変化に伴いルートが更新されるようになります。</a:t>
                      </a:r>
                      <a:endParaRPr kumimoji="1" lang="en-US" altLang="ja-JP" sz="1200" b="0" dirty="0">
                        <a:solidFill>
                          <a:schemeClr val="tx1"/>
                        </a:solidFill>
                        <a:latin typeface="+mn-ea"/>
                        <a:ea typeface="+mn-ea"/>
                      </a:endParaRPr>
                    </a:p>
                  </a:txBody>
                  <a:tcPr anchor="ctr">
                    <a:solidFill>
                      <a:schemeClr val="bg1"/>
                    </a:solidFill>
                  </a:tcPr>
                </a:tc>
                <a:extLst>
                  <a:ext uri="{0D108BD9-81ED-4DB2-BD59-A6C34878D82A}">
                    <a16:rowId xmlns:a16="http://schemas.microsoft.com/office/drawing/2014/main" val="1918080431"/>
                  </a:ext>
                </a:extLst>
              </a:tr>
            </a:tbl>
          </a:graphicData>
        </a:graphic>
      </p:graphicFrame>
    </p:spTree>
    <p:extLst>
      <p:ext uri="{BB962C8B-B14F-4D97-AF65-F5344CB8AC3E}">
        <p14:creationId xmlns:p14="http://schemas.microsoft.com/office/powerpoint/2010/main" val="832969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519420CB-CF56-435A-A5AD-9C1751E314DF}"/>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20" name="表 5">
            <a:extLst>
              <a:ext uri="{FF2B5EF4-FFF2-40B4-BE49-F238E27FC236}">
                <a16:creationId xmlns:a16="http://schemas.microsoft.com/office/drawing/2014/main" id="{23FC66BD-76AB-D985-7D4B-E3C18890D7AD}"/>
              </a:ext>
            </a:extLst>
          </p:cNvPr>
          <p:cNvGraphicFramePr>
            <a:graphicFrameLocks noGrp="1"/>
          </p:cNvGraphicFramePr>
          <p:nvPr>
            <p:extLst>
              <p:ext uri="{D42A27DB-BD31-4B8C-83A1-F6EECF244321}">
                <p14:modId xmlns:p14="http://schemas.microsoft.com/office/powerpoint/2010/main" val="4037457499"/>
              </p:ext>
            </p:extLst>
          </p:nvPr>
        </p:nvGraphicFramePr>
        <p:xfrm>
          <a:off x="126946" y="893645"/>
          <a:ext cx="11923057" cy="5849462"/>
        </p:xfrm>
        <a:graphic>
          <a:graphicData uri="http://schemas.openxmlformats.org/drawingml/2006/table">
            <a:tbl>
              <a:tblPr firstRow="1" bandRow="1">
                <a:tableStyleId>{5940675A-B579-460E-94D1-54222C63F5DA}</a:tableStyleId>
              </a:tblPr>
              <a:tblGrid>
                <a:gridCol w="579682">
                  <a:extLst>
                    <a:ext uri="{9D8B030D-6E8A-4147-A177-3AD203B41FA5}">
                      <a16:colId xmlns:a16="http://schemas.microsoft.com/office/drawing/2014/main" val="889631269"/>
                    </a:ext>
                  </a:extLst>
                </a:gridCol>
                <a:gridCol w="2305993">
                  <a:extLst>
                    <a:ext uri="{9D8B030D-6E8A-4147-A177-3AD203B41FA5}">
                      <a16:colId xmlns:a16="http://schemas.microsoft.com/office/drawing/2014/main" val="134053511"/>
                    </a:ext>
                  </a:extLst>
                </a:gridCol>
                <a:gridCol w="4003139">
                  <a:extLst>
                    <a:ext uri="{9D8B030D-6E8A-4147-A177-3AD203B41FA5}">
                      <a16:colId xmlns:a16="http://schemas.microsoft.com/office/drawing/2014/main" val="3343669445"/>
                    </a:ext>
                  </a:extLst>
                </a:gridCol>
                <a:gridCol w="5034243">
                  <a:extLst>
                    <a:ext uri="{9D8B030D-6E8A-4147-A177-3AD203B41FA5}">
                      <a16:colId xmlns:a16="http://schemas.microsoft.com/office/drawing/2014/main" val="1160287430"/>
                    </a:ext>
                  </a:extLst>
                </a:gridCol>
              </a:tblGrid>
              <a:tr h="500327">
                <a:tc>
                  <a:txBody>
                    <a:bodyPr/>
                    <a:lstStyle/>
                    <a:p>
                      <a:pPr algn="ctr"/>
                      <a:r>
                        <a:rPr kumimoji="1" lang="en-US" altLang="ja-JP" sz="1400" b="1" dirty="0">
                          <a:solidFill>
                            <a:schemeClr val="bg1"/>
                          </a:solidFill>
                          <a:latin typeface="+mn-ea"/>
                          <a:ea typeface="+mn-ea"/>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対象機能</a:t>
                      </a: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tc>
                  <a:txBody>
                    <a:bodyPr/>
                    <a:lstStyle/>
                    <a:p>
                      <a:pPr algn="ctr"/>
                      <a:r>
                        <a:rPr kumimoji="1" lang="ja-JP" altLang="en-US" sz="1400" b="1" dirty="0">
                          <a:solidFill>
                            <a:schemeClr val="bg1"/>
                          </a:solidFill>
                          <a:latin typeface="+mn-ea"/>
                          <a:ea typeface="+mn-ea"/>
                        </a:rPr>
                        <a:t>詳細</a:t>
                      </a:r>
                    </a:p>
                  </a:txBody>
                  <a:tcPr anchor="ctr">
                    <a:solidFill>
                      <a:srgbClr val="0070C0"/>
                    </a:solidFill>
                  </a:tcPr>
                </a:tc>
                <a:extLst>
                  <a:ext uri="{0D108BD9-81ED-4DB2-BD59-A6C34878D82A}">
                    <a16:rowId xmlns:a16="http://schemas.microsoft.com/office/drawing/2014/main" val="1860205053"/>
                  </a:ext>
                </a:extLst>
              </a:tr>
              <a:tr h="907592">
                <a:tc>
                  <a:txBody>
                    <a:bodyPr/>
                    <a:lstStyle/>
                    <a:p>
                      <a:pPr algn="ctr"/>
                      <a:r>
                        <a:rPr kumimoji="1" lang="en-US" altLang="ja-JP" sz="1600" dirty="0">
                          <a:solidFill>
                            <a:schemeClr val="tx1"/>
                          </a:solidFill>
                          <a:latin typeface="+mn-lt"/>
                          <a:ea typeface="Meiryo UI" panose="020B0604030504040204" pitchFamily="50" charset="-128"/>
                        </a:rPr>
                        <a:t>4</a:t>
                      </a:r>
                      <a:endParaRPr kumimoji="1" lang="ja-JP" altLang="en-US" sz="16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Simulation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0" dirty="0">
                          <a:solidFill>
                            <a:schemeClr val="tx1"/>
                          </a:solidFill>
                          <a:latin typeface="+mn-ea"/>
                          <a:ea typeface="+mn-ea"/>
                        </a:rPr>
                        <a:t>ft</a:t>
                      </a:r>
                      <a:r>
                        <a:rPr kumimoji="1" lang="ja-JP" altLang="en-US" sz="1200" b="0" dirty="0">
                          <a:solidFill>
                            <a:schemeClr val="tx1"/>
                          </a:solidFill>
                          <a:latin typeface="+mn-ea"/>
                          <a:ea typeface="+mn-ea"/>
                        </a:rPr>
                        <a:t>現場で座標値が</a:t>
                      </a:r>
                      <a:r>
                        <a:rPr kumimoji="1" lang="en-US" altLang="ja-JP" sz="1200" b="0" dirty="0">
                          <a:solidFill>
                            <a:schemeClr val="tx1"/>
                          </a:solidFill>
                          <a:latin typeface="+mn-ea"/>
                          <a:ea typeface="+mn-ea"/>
                        </a:rPr>
                        <a:t>m</a:t>
                      </a:r>
                      <a:r>
                        <a:rPr kumimoji="1" lang="ja-JP" altLang="en-US" sz="1200" b="0" dirty="0">
                          <a:solidFill>
                            <a:schemeClr val="tx1"/>
                          </a:solidFill>
                          <a:latin typeface="+mn-ea"/>
                          <a:ea typeface="+mn-ea"/>
                        </a:rPr>
                        <a:t>に変換されて出力される問題を改修</a:t>
                      </a:r>
                      <a:endParaRPr kumimoji="1" lang="en-US" altLang="ja-JP" sz="1200" b="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単位系として </a:t>
                      </a:r>
                      <a:r>
                        <a:rPr kumimoji="1" lang="en-US" altLang="ja-JP" sz="1200" b="0" dirty="0">
                          <a:solidFill>
                            <a:schemeClr val="tx1"/>
                          </a:solidFill>
                          <a:latin typeface="+mn-ea"/>
                          <a:ea typeface="+mn-ea"/>
                        </a:rPr>
                        <a:t>ft</a:t>
                      </a:r>
                      <a:r>
                        <a:rPr kumimoji="1" lang="ja-JP" altLang="en-US" sz="1200" b="0" dirty="0">
                          <a:solidFill>
                            <a:schemeClr val="tx1"/>
                          </a:solidFill>
                          <a:latin typeface="+mn-ea"/>
                          <a:ea typeface="+mn-ea"/>
                        </a:rPr>
                        <a:t>（フィート）を使用している現場で地形データ</a:t>
                      </a:r>
                      <a:r>
                        <a:rPr kumimoji="1" lang="en-US" altLang="ja-JP" sz="1200" b="0" dirty="0">
                          <a:solidFill>
                            <a:schemeClr val="tx1"/>
                          </a:solidFill>
                          <a:latin typeface="+mn-ea"/>
                          <a:ea typeface="+mn-ea"/>
                        </a:rPr>
                        <a:t>(</a:t>
                      </a:r>
                      <a:r>
                        <a:rPr kumimoji="1" lang="en-US" altLang="ja-JP" sz="1200" b="0" dirty="0" err="1">
                          <a:solidFill>
                            <a:schemeClr val="tx1"/>
                          </a:solidFill>
                          <a:latin typeface="+mn-ea"/>
                          <a:ea typeface="+mn-ea"/>
                        </a:rPr>
                        <a:t>LandXML</a:t>
                      </a:r>
                      <a:r>
                        <a:rPr kumimoji="1" lang="en-US" altLang="ja-JP" sz="1200" b="0" dirty="0">
                          <a:solidFill>
                            <a:schemeClr val="tx1"/>
                          </a:solidFill>
                          <a:latin typeface="+mn-ea"/>
                          <a:ea typeface="+mn-ea"/>
                        </a:rPr>
                        <a:t>)</a:t>
                      </a:r>
                      <a:r>
                        <a:rPr kumimoji="1" lang="ja-JP" altLang="en-US" sz="1200" b="0" dirty="0">
                          <a:solidFill>
                            <a:schemeClr val="tx1"/>
                          </a:solidFill>
                          <a:latin typeface="+mn-ea"/>
                          <a:ea typeface="+mn-ea"/>
                        </a:rPr>
                        <a:t>を出力する場合、 座標値が </a:t>
                      </a:r>
                      <a:r>
                        <a:rPr kumimoji="1" lang="en-US" altLang="ja-JP" sz="1200" b="0" dirty="0">
                          <a:solidFill>
                            <a:schemeClr val="tx1"/>
                          </a:solidFill>
                          <a:latin typeface="+mn-ea"/>
                          <a:ea typeface="+mn-ea"/>
                        </a:rPr>
                        <a:t>m</a:t>
                      </a:r>
                      <a:r>
                        <a:rPr kumimoji="1" lang="ja-JP" altLang="en-US" sz="1200" b="0" dirty="0">
                          <a:solidFill>
                            <a:schemeClr val="tx1"/>
                          </a:solidFill>
                          <a:latin typeface="+mn-ea"/>
                          <a:ea typeface="+mn-ea"/>
                        </a:rPr>
                        <a:t>（メートル）に変換されてしまう問題を改修しました。現場の単位に合わせて</a:t>
                      </a:r>
                      <a:r>
                        <a:rPr kumimoji="1" lang="en-US" altLang="ja-JP" sz="1200" b="0" dirty="0" err="1">
                          <a:solidFill>
                            <a:schemeClr val="tx1"/>
                          </a:solidFill>
                          <a:latin typeface="+mn-ea"/>
                          <a:ea typeface="+mn-ea"/>
                        </a:rPr>
                        <a:t>LandXML</a:t>
                      </a:r>
                      <a:r>
                        <a:rPr kumimoji="1" lang="ja-JP" altLang="en-US" sz="1200" b="0" dirty="0">
                          <a:solidFill>
                            <a:schemeClr val="tx1"/>
                          </a:solidFill>
                          <a:latin typeface="+mn-ea"/>
                          <a:ea typeface="+mn-ea"/>
                        </a:rPr>
                        <a:t>が出力されるようになります。</a:t>
                      </a:r>
                      <a:endParaRPr kumimoji="1" lang="en-US" altLang="ja-JP" sz="1200" b="0" dirty="0">
                        <a:solidFill>
                          <a:schemeClr val="tx1"/>
                        </a:solidFill>
                        <a:latin typeface="+mn-ea"/>
                        <a:ea typeface="+mn-ea"/>
                      </a:endParaRPr>
                    </a:p>
                  </a:txBody>
                  <a:tcPr anchor="ctr">
                    <a:solidFill>
                      <a:schemeClr val="bg1"/>
                    </a:solidFill>
                  </a:tcPr>
                </a:tc>
                <a:extLst>
                  <a:ext uri="{0D108BD9-81ED-4DB2-BD59-A6C34878D82A}">
                    <a16:rowId xmlns:a16="http://schemas.microsoft.com/office/drawing/2014/main" val="2500863237"/>
                  </a:ext>
                </a:extLst>
              </a:tr>
              <a:tr h="1087759">
                <a:tc>
                  <a:txBody>
                    <a:bodyPr/>
                    <a:lstStyle/>
                    <a:p>
                      <a:pPr algn="ctr"/>
                      <a:r>
                        <a:rPr kumimoji="1" lang="en-US" altLang="ja-JP" sz="1600" dirty="0">
                          <a:solidFill>
                            <a:schemeClr val="tx1"/>
                          </a:solidFill>
                          <a:latin typeface="+mn-lt"/>
                          <a:ea typeface="Meiryo UI" panose="020B0604030504040204" pitchFamily="50" charset="-128"/>
                        </a:rPr>
                        <a:t>5</a:t>
                      </a:r>
                      <a:endParaRPr kumimoji="1" lang="ja-JP" altLang="en-US" sz="16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Simulation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工程表画面で非稼働日にダンプのみ表示される問題を改修</a:t>
                      </a:r>
                      <a:endParaRPr kumimoji="1" lang="en-US" altLang="ja-JP" sz="1200" b="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工程表画面で非稼働日のアニメーションでダンプのみが表示されてしまう問題を改修しました。他建機同様に土配設定のダンプは稼働日のみ表示されるようになります。</a:t>
                      </a:r>
                    </a:p>
                  </a:txBody>
                  <a:tcPr anchor="ctr">
                    <a:solidFill>
                      <a:schemeClr val="bg1"/>
                    </a:solidFill>
                  </a:tcPr>
                </a:tc>
                <a:extLst>
                  <a:ext uri="{0D108BD9-81ED-4DB2-BD59-A6C34878D82A}">
                    <a16:rowId xmlns:a16="http://schemas.microsoft.com/office/drawing/2014/main" val="3510497852"/>
                  </a:ext>
                </a:extLst>
              </a:tr>
              <a:tr h="1117928">
                <a:tc>
                  <a:txBody>
                    <a:bodyPr/>
                    <a:lstStyle/>
                    <a:p>
                      <a:pPr algn="ctr"/>
                      <a:r>
                        <a:rPr kumimoji="1" lang="en-US" altLang="ja-JP" sz="1600" dirty="0">
                          <a:solidFill>
                            <a:schemeClr val="tx1"/>
                          </a:solidFill>
                          <a:latin typeface="+mn-lt"/>
                          <a:ea typeface="Meiryo UI" panose="020B0604030504040204" pitchFamily="50" charset="-128"/>
                        </a:rPr>
                        <a:t>6</a:t>
                      </a:r>
                      <a:endParaRPr kumimoji="1" lang="ja-JP" altLang="en-US" sz="16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Simulation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変化率</a:t>
                      </a:r>
                      <a:r>
                        <a:rPr kumimoji="1" lang="en-US" altLang="ja-JP" sz="1200" b="0" dirty="0">
                          <a:solidFill>
                            <a:schemeClr val="tx1"/>
                          </a:solidFill>
                          <a:latin typeface="+mn-ea"/>
                          <a:ea typeface="+mn-ea"/>
                        </a:rPr>
                        <a:t>C</a:t>
                      </a:r>
                      <a:r>
                        <a:rPr kumimoji="1" lang="ja-JP" altLang="en-US" sz="1200" b="0" dirty="0">
                          <a:solidFill>
                            <a:schemeClr val="tx1"/>
                          </a:solidFill>
                          <a:latin typeface="+mn-ea"/>
                          <a:ea typeface="+mn-ea"/>
                        </a:rPr>
                        <a:t>の変更が総土量表示に反映されない問題を改修</a:t>
                      </a:r>
                      <a:endParaRPr kumimoji="1" lang="en-US" altLang="ja-JP" sz="1200" b="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切盛土量画面における変化率</a:t>
                      </a:r>
                      <a:r>
                        <a:rPr kumimoji="1" lang="en-US" altLang="ja-JP" sz="1200" b="0" dirty="0">
                          <a:solidFill>
                            <a:schemeClr val="tx1"/>
                          </a:solidFill>
                          <a:latin typeface="+mn-ea"/>
                          <a:ea typeface="+mn-ea"/>
                        </a:rPr>
                        <a:t>C</a:t>
                      </a:r>
                      <a:r>
                        <a:rPr kumimoji="1" lang="ja-JP" altLang="en-US" sz="1200" b="0" dirty="0">
                          <a:solidFill>
                            <a:schemeClr val="tx1"/>
                          </a:solidFill>
                          <a:latin typeface="+mn-ea"/>
                          <a:ea typeface="+mn-ea"/>
                        </a:rPr>
                        <a:t>の変更が総土量表示に反映されない問題を改修しました。変化率の変更が各エリアと総土量の表示に反映されるようになります。</a:t>
                      </a:r>
                      <a:endParaRPr kumimoji="1" lang="en-US" altLang="ja-JP" sz="1200" b="0" dirty="0">
                        <a:solidFill>
                          <a:schemeClr val="tx1"/>
                        </a:solidFill>
                        <a:latin typeface="+mn-ea"/>
                        <a:ea typeface="+mn-ea"/>
                      </a:endParaRPr>
                    </a:p>
                  </a:txBody>
                  <a:tcPr anchor="ctr">
                    <a:solidFill>
                      <a:schemeClr val="bg1"/>
                    </a:solidFill>
                  </a:tcPr>
                </a:tc>
                <a:extLst>
                  <a:ext uri="{0D108BD9-81ED-4DB2-BD59-A6C34878D82A}">
                    <a16:rowId xmlns:a16="http://schemas.microsoft.com/office/drawing/2014/main" val="2506045961"/>
                  </a:ext>
                </a:extLst>
              </a:tr>
              <a:tr h="1117928">
                <a:tc>
                  <a:txBody>
                    <a:bodyPr/>
                    <a:lstStyle/>
                    <a:p>
                      <a:pPr algn="ctr"/>
                      <a:r>
                        <a:rPr kumimoji="1" lang="en-US" altLang="ja-JP" sz="1600" dirty="0">
                          <a:solidFill>
                            <a:schemeClr val="tx1"/>
                          </a:solidFill>
                          <a:latin typeface="+mn-lt"/>
                          <a:ea typeface="Meiryo UI" panose="020B0604030504040204" pitchFamily="50" charset="-128"/>
                        </a:rPr>
                        <a:t>7</a:t>
                      </a:r>
                      <a:endParaRPr kumimoji="1" lang="ja-JP" altLang="en-US" sz="16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建機</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Simulation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共有ルート上で、信号待ちのダンプの追い越しが発生する問題を改修</a:t>
                      </a:r>
                      <a:endParaRPr kumimoji="1" lang="en-US" altLang="ja-JP" sz="1200" b="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共有ルート上で信号待ちのダンプが他走路のダンプに追い越されてしまう問題を改修しました。信号待ちで追い越しが発生しないようになります。</a:t>
                      </a:r>
                      <a:endParaRPr kumimoji="1" lang="en-US" altLang="ja-JP" sz="1200" b="0" dirty="0">
                        <a:solidFill>
                          <a:schemeClr val="tx1"/>
                        </a:solidFill>
                        <a:latin typeface="+mn-ea"/>
                        <a:ea typeface="+mn-ea"/>
                      </a:endParaRPr>
                    </a:p>
                  </a:txBody>
                  <a:tcPr anchor="ctr">
                    <a:solidFill>
                      <a:schemeClr val="bg1"/>
                    </a:solidFill>
                  </a:tcPr>
                </a:tc>
                <a:extLst>
                  <a:ext uri="{0D108BD9-81ED-4DB2-BD59-A6C34878D82A}">
                    <a16:rowId xmlns:a16="http://schemas.microsoft.com/office/drawing/2014/main" val="1207944976"/>
                  </a:ext>
                </a:extLst>
              </a:tr>
              <a:tr h="1117928">
                <a:tc>
                  <a:txBody>
                    <a:bodyPr/>
                    <a:lstStyle/>
                    <a:p>
                      <a:pPr algn="ctr"/>
                      <a:r>
                        <a:rPr kumimoji="1" lang="en-US" altLang="ja-JP" sz="1600" dirty="0">
                          <a:solidFill>
                            <a:schemeClr val="tx1"/>
                          </a:solidFill>
                          <a:latin typeface="+mn-lt"/>
                          <a:ea typeface="Meiryo UI" panose="020B0604030504040204" pitchFamily="50" charset="-128"/>
                        </a:rPr>
                        <a:t>8</a:t>
                      </a:r>
                      <a:endParaRPr kumimoji="1" lang="ja-JP" altLang="en-US" sz="16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建機</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Simulation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数値入力時のロケール依存の入力不具合を修正</a:t>
                      </a:r>
                      <a:endParaRPr kumimoji="1" lang="en-US" altLang="ja-JP" sz="1200" b="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一部ロケール環境において、</a:t>
                      </a:r>
                      <a:r>
                        <a:rPr kumimoji="1" lang="en-US" altLang="ja-JP" sz="1200" b="0" dirty="0">
                          <a:solidFill>
                            <a:schemeClr val="tx1"/>
                          </a:solidFill>
                          <a:latin typeface="+mn-ea"/>
                          <a:ea typeface="+mn-ea"/>
                        </a:rPr>
                        <a:t>4</a:t>
                      </a:r>
                      <a:r>
                        <a:rPr kumimoji="1" lang="ja-JP" altLang="en-US" sz="1200" b="0" dirty="0">
                          <a:solidFill>
                            <a:schemeClr val="tx1"/>
                          </a:solidFill>
                          <a:latin typeface="+mn-ea"/>
                          <a:ea typeface="+mn-ea"/>
                        </a:rPr>
                        <a:t>桁以上の数値入力時に自動挿入された桁区切り記号（</a:t>
                      </a:r>
                      <a:r>
                        <a:rPr kumimoji="1" lang="en-US" altLang="ja-JP" sz="1200" b="0" dirty="0">
                          <a:solidFill>
                            <a:schemeClr val="tx1"/>
                          </a:solidFill>
                          <a:latin typeface="+mn-ea"/>
                          <a:ea typeface="+mn-ea"/>
                        </a:rPr>
                        <a:t>.</a:t>
                      </a:r>
                      <a:r>
                        <a:rPr kumimoji="1" lang="ja-JP" altLang="en-US" sz="1200" b="0" dirty="0">
                          <a:solidFill>
                            <a:schemeClr val="tx1"/>
                          </a:solidFill>
                          <a:latin typeface="+mn-ea"/>
                          <a:ea typeface="+mn-ea"/>
                        </a:rPr>
                        <a:t>）が小数点として解釈され、正しい数値を入力できない問題を修正しました。</a:t>
                      </a:r>
                      <a:endParaRPr kumimoji="1" lang="en-US" altLang="ja-JP" sz="1200" b="0" dirty="0">
                        <a:solidFill>
                          <a:schemeClr val="tx1"/>
                        </a:solidFill>
                        <a:latin typeface="+mn-ea"/>
                        <a:ea typeface="+mn-ea"/>
                      </a:endParaRPr>
                    </a:p>
                  </a:txBody>
                  <a:tcPr anchor="ctr">
                    <a:solidFill>
                      <a:schemeClr val="bg1"/>
                    </a:solidFill>
                  </a:tcPr>
                </a:tc>
                <a:extLst>
                  <a:ext uri="{0D108BD9-81ED-4DB2-BD59-A6C34878D82A}">
                    <a16:rowId xmlns:a16="http://schemas.microsoft.com/office/drawing/2014/main" val="3538031991"/>
                  </a:ext>
                </a:extLst>
              </a:tr>
            </a:tbl>
          </a:graphicData>
        </a:graphic>
      </p:graphicFrame>
    </p:spTree>
    <p:extLst>
      <p:ext uri="{BB962C8B-B14F-4D97-AF65-F5344CB8AC3E}">
        <p14:creationId xmlns:p14="http://schemas.microsoft.com/office/powerpoint/2010/main" val="362435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75189-DE80-B909-0C16-B9D95DF0094F}"/>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F8B72DB5-267E-BC04-C247-0887F6A608CA}"/>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10" name="表 5">
            <a:extLst>
              <a:ext uri="{FF2B5EF4-FFF2-40B4-BE49-F238E27FC236}">
                <a16:creationId xmlns:a16="http://schemas.microsoft.com/office/drawing/2014/main" id="{D70AC3A9-6ACF-1C10-E0FE-B1709FFCF44C}"/>
              </a:ext>
            </a:extLst>
          </p:cNvPr>
          <p:cNvGraphicFramePr>
            <a:graphicFrameLocks noGrp="1"/>
          </p:cNvGraphicFramePr>
          <p:nvPr>
            <p:extLst>
              <p:ext uri="{D42A27DB-BD31-4B8C-83A1-F6EECF244321}">
                <p14:modId xmlns:p14="http://schemas.microsoft.com/office/powerpoint/2010/main" val="2480672555"/>
              </p:ext>
            </p:extLst>
          </p:nvPr>
        </p:nvGraphicFramePr>
        <p:xfrm>
          <a:off x="497711" y="863328"/>
          <a:ext cx="11547985" cy="5670822"/>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850809">
                  <a:extLst>
                    <a:ext uri="{9D8B030D-6E8A-4147-A177-3AD203B41FA5}">
                      <a16:colId xmlns:a16="http://schemas.microsoft.com/office/drawing/2014/main" val="134053511"/>
                    </a:ext>
                  </a:extLst>
                </a:gridCol>
                <a:gridCol w="8955655">
                  <a:extLst>
                    <a:ext uri="{9D8B030D-6E8A-4147-A177-3AD203B41FA5}">
                      <a16:colId xmlns:a16="http://schemas.microsoft.com/office/drawing/2014/main" val="3343669445"/>
                    </a:ext>
                  </a:extLst>
                </a:gridCol>
              </a:tblGrid>
              <a:tr h="374153">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a:solidFill>
                            <a:schemeClr val="bg1"/>
                          </a:solidFill>
                          <a:latin typeface="+mn-ea"/>
                          <a:ea typeface="+mn-ea"/>
                        </a:rPr>
                        <a:t>概要</a:t>
                      </a:r>
                      <a:endParaRPr kumimoji="1" lang="ja-JP" altLang="en-US" sz="1400" b="1" dirty="0">
                        <a:solidFill>
                          <a:schemeClr val="bg1"/>
                        </a:solidFill>
                        <a:latin typeface="+mn-ea"/>
                        <a:ea typeface="+mn-ea"/>
                      </a:endParaRPr>
                    </a:p>
                  </a:txBody>
                  <a:tcPr anchor="ctr">
                    <a:solidFill>
                      <a:srgbClr val="0070C0"/>
                    </a:solidFill>
                  </a:tcPr>
                </a:tc>
                <a:extLst>
                  <a:ext uri="{0D108BD9-81ED-4DB2-BD59-A6C34878D82A}">
                    <a16:rowId xmlns:a16="http://schemas.microsoft.com/office/drawing/2014/main" val="1860205053"/>
                  </a:ext>
                </a:extLst>
              </a:tr>
              <a:tr h="5296669">
                <a:tc>
                  <a:txBody>
                    <a:bodyPr/>
                    <a:lstStyle/>
                    <a:p>
                      <a:pPr algn="ctr"/>
                      <a:r>
                        <a:rPr kumimoji="1" lang="en-US" altLang="ja-JP" sz="1600" dirty="0">
                          <a:solidFill>
                            <a:schemeClr val="tx1"/>
                          </a:solidFill>
                          <a:latin typeface="+mn-ea"/>
                          <a:ea typeface="+mn-ea"/>
                        </a:rPr>
                        <a:t>1</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Simulation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機能改善</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概要：工程表編集時の</a:t>
                      </a:r>
                      <a:r>
                        <a:rPr kumimoji="1" lang="en-US" altLang="ja-JP" sz="1600" b="0" dirty="0">
                          <a:solidFill>
                            <a:schemeClr val="tx1"/>
                          </a:solidFill>
                          <a:latin typeface="+mn-ea"/>
                          <a:ea typeface="+mn-ea"/>
                        </a:rPr>
                        <a:t>IFC</a:t>
                      </a:r>
                      <a:r>
                        <a:rPr kumimoji="1" lang="ja-JP" altLang="en-US" sz="1600" b="0" dirty="0">
                          <a:solidFill>
                            <a:schemeClr val="tx1"/>
                          </a:solidFill>
                          <a:latin typeface="+mn-ea"/>
                          <a:ea typeface="+mn-ea"/>
                        </a:rPr>
                        <a:t>表示状態維持</a:t>
                      </a:r>
                      <a:endParaRPr kumimoji="1" lang="en-US" altLang="ja-JP" sz="1600" b="0" i="0" kern="1200" dirty="0">
                        <a:solidFill>
                          <a:schemeClr val="tx1"/>
                        </a:solidFill>
                        <a:effectLst/>
                        <a:latin typeface="+mn-lt"/>
                        <a:ea typeface="+mn-ea"/>
                        <a:cs typeface="+mn-cs"/>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詳細：工程表のタスク編集時に、現在の工程状態に応じた</a:t>
                      </a:r>
                      <a:r>
                        <a:rPr kumimoji="1" lang="en-US" altLang="ja-JP" sz="1600" b="0" dirty="0">
                          <a:solidFill>
                            <a:schemeClr val="tx1"/>
                          </a:solidFill>
                          <a:latin typeface="+mn-ea"/>
                          <a:ea typeface="+mn-ea"/>
                        </a:rPr>
                        <a:t>IFC</a:t>
                      </a:r>
                      <a:r>
                        <a:rPr kumimoji="1" lang="ja-JP" altLang="en-US" sz="1600" b="0" dirty="0">
                          <a:solidFill>
                            <a:schemeClr val="tx1"/>
                          </a:solidFill>
                          <a:latin typeface="+mn-ea"/>
                          <a:ea typeface="+mn-ea"/>
                        </a:rPr>
                        <a:t>が表示されるようになりました。　　</a:t>
                      </a:r>
                      <a:endParaRPr kumimoji="1" lang="en-US" altLang="ja-JP" sz="1600" b="0" dirty="0">
                        <a:solidFill>
                          <a:schemeClr val="tx1"/>
                        </a:solidFill>
                        <a:latin typeface="+mn-ea"/>
                        <a:ea typeface="+mn-ea"/>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　　　工程表の状態のまま編集ができるようになります。</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1817764507"/>
                  </a:ext>
                </a:extLst>
              </a:tr>
            </a:tbl>
          </a:graphicData>
        </a:graphic>
      </p:graphicFrame>
      <p:pic>
        <p:nvPicPr>
          <p:cNvPr id="11" name="図 10">
            <a:extLst>
              <a:ext uri="{FF2B5EF4-FFF2-40B4-BE49-F238E27FC236}">
                <a16:creationId xmlns:a16="http://schemas.microsoft.com/office/drawing/2014/main" id="{866E4C7B-6177-9266-D44C-29E19BA31D72}"/>
              </a:ext>
            </a:extLst>
          </p:cNvPr>
          <p:cNvPicPr>
            <a:picLocks noChangeAspect="1"/>
          </p:cNvPicPr>
          <p:nvPr/>
        </p:nvPicPr>
        <p:blipFill>
          <a:blip r:embed="rId2"/>
          <a:stretch>
            <a:fillRect/>
          </a:stretch>
        </p:blipFill>
        <p:spPr>
          <a:xfrm>
            <a:off x="9741440" y="2269475"/>
            <a:ext cx="2172002" cy="2033871"/>
          </a:xfrm>
          <a:prstGeom prst="rect">
            <a:avLst/>
          </a:prstGeom>
        </p:spPr>
      </p:pic>
      <p:pic>
        <p:nvPicPr>
          <p:cNvPr id="15" name="図 14">
            <a:extLst>
              <a:ext uri="{FF2B5EF4-FFF2-40B4-BE49-F238E27FC236}">
                <a16:creationId xmlns:a16="http://schemas.microsoft.com/office/drawing/2014/main" id="{0D9303F8-04B4-1345-F9DF-00FC597FF231}"/>
              </a:ext>
            </a:extLst>
          </p:cNvPr>
          <p:cNvPicPr>
            <a:picLocks noChangeAspect="1"/>
          </p:cNvPicPr>
          <p:nvPr/>
        </p:nvPicPr>
        <p:blipFill>
          <a:blip r:embed="rId3"/>
          <a:stretch>
            <a:fillRect/>
          </a:stretch>
        </p:blipFill>
        <p:spPr>
          <a:xfrm>
            <a:off x="9729320" y="4291643"/>
            <a:ext cx="2184122" cy="2022169"/>
          </a:xfrm>
          <a:prstGeom prst="rect">
            <a:avLst/>
          </a:prstGeom>
        </p:spPr>
      </p:pic>
      <p:sp>
        <p:nvSpPr>
          <p:cNvPr id="18" name="矢印: 右 17">
            <a:extLst>
              <a:ext uri="{FF2B5EF4-FFF2-40B4-BE49-F238E27FC236}">
                <a16:creationId xmlns:a16="http://schemas.microsoft.com/office/drawing/2014/main" id="{9C6222CE-D09B-C6EE-B72D-6D7958B9981A}"/>
              </a:ext>
            </a:extLst>
          </p:cNvPr>
          <p:cNvSpPr/>
          <p:nvPr/>
        </p:nvSpPr>
        <p:spPr>
          <a:xfrm>
            <a:off x="8895412" y="3796570"/>
            <a:ext cx="683046" cy="101355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吹き出し: 四角形 22">
            <a:extLst>
              <a:ext uri="{FF2B5EF4-FFF2-40B4-BE49-F238E27FC236}">
                <a16:creationId xmlns:a16="http://schemas.microsoft.com/office/drawing/2014/main" id="{4A1587B8-7067-4AD4-F4B5-96660FF37F93}"/>
              </a:ext>
            </a:extLst>
          </p:cNvPr>
          <p:cNvSpPr/>
          <p:nvPr/>
        </p:nvSpPr>
        <p:spPr>
          <a:xfrm>
            <a:off x="9741440" y="2281177"/>
            <a:ext cx="864082" cy="230669"/>
          </a:xfrm>
          <a:prstGeom prst="wedgeRectCallout">
            <a:avLst>
              <a:gd name="adj1" fmla="val 48265"/>
              <a:gd name="adj2" fmla="val 13405"/>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50" b="1" dirty="0"/>
              <a:t>Before</a:t>
            </a:r>
          </a:p>
        </p:txBody>
      </p:sp>
      <p:sp>
        <p:nvSpPr>
          <p:cNvPr id="25" name="吹き出し: 四角形 24">
            <a:extLst>
              <a:ext uri="{FF2B5EF4-FFF2-40B4-BE49-F238E27FC236}">
                <a16:creationId xmlns:a16="http://schemas.microsoft.com/office/drawing/2014/main" id="{DD53C68A-5B14-08A2-943A-335D00F401BE}"/>
              </a:ext>
            </a:extLst>
          </p:cNvPr>
          <p:cNvSpPr/>
          <p:nvPr/>
        </p:nvSpPr>
        <p:spPr>
          <a:xfrm>
            <a:off x="9729320" y="4291643"/>
            <a:ext cx="864082" cy="230669"/>
          </a:xfrm>
          <a:prstGeom prst="wedgeRectCallout">
            <a:avLst>
              <a:gd name="adj1" fmla="val 48265"/>
              <a:gd name="adj2" fmla="val 13405"/>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50" b="1" dirty="0"/>
              <a:t>After</a:t>
            </a:r>
          </a:p>
        </p:txBody>
      </p:sp>
      <p:grpSp>
        <p:nvGrpSpPr>
          <p:cNvPr id="5" name="グループ化 4">
            <a:extLst>
              <a:ext uri="{FF2B5EF4-FFF2-40B4-BE49-F238E27FC236}">
                <a16:creationId xmlns:a16="http://schemas.microsoft.com/office/drawing/2014/main" id="{814A88BB-3F21-DD6F-FDCF-DEE780DCC967}"/>
              </a:ext>
            </a:extLst>
          </p:cNvPr>
          <p:cNvGrpSpPr/>
          <p:nvPr/>
        </p:nvGrpSpPr>
        <p:grpSpPr>
          <a:xfrm>
            <a:off x="3319955" y="2269475"/>
            <a:ext cx="5818170" cy="4044338"/>
            <a:chOff x="3319955" y="2269475"/>
            <a:chExt cx="5818170" cy="4044338"/>
          </a:xfrm>
        </p:grpSpPr>
        <p:pic>
          <p:nvPicPr>
            <p:cNvPr id="6" name="図 5">
              <a:extLst>
                <a:ext uri="{FF2B5EF4-FFF2-40B4-BE49-F238E27FC236}">
                  <a16:creationId xmlns:a16="http://schemas.microsoft.com/office/drawing/2014/main" id="{DC98AA17-A590-20D5-DD48-A09CB788AFE2}"/>
                </a:ext>
              </a:extLst>
            </p:cNvPr>
            <p:cNvPicPr>
              <a:picLocks noChangeAspect="1"/>
            </p:cNvPicPr>
            <p:nvPr/>
          </p:nvPicPr>
          <p:blipFill>
            <a:blip r:embed="rId4"/>
            <a:stretch>
              <a:fillRect/>
            </a:stretch>
          </p:blipFill>
          <p:spPr>
            <a:xfrm>
              <a:off x="3319955" y="2269475"/>
              <a:ext cx="5818170" cy="4044338"/>
            </a:xfrm>
            <a:prstGeom prst="rect">
              <a:avLst/>
            </a:prstGeom>
          </p:spPr>
        </p:pic>
        <p:pic>
          <p:nvPicPr>
            <p:cNvPr id="4" name="図 3">
              <a:extLst>
                <a:ext uri="{FF2B5EF4-FFF2-40B4-BE49-F238E27FC236}">
                  <a16:creationId xmlns:a16="http://schemas.microsoft.com/office/drawing/2014/main" id="{C264AC90-21FD-015D-D029-4B295B73D564}"/>
                </a:ext>
              </a:extLst>
            </p:cNvPr>
            <p:cNvPicPr>
              <a:picLocks noChangeAspect="1"/>
            </p:cNvPicPr>
            <p:nvPr/>
          </p:nvPicPr>
          <p:blipFill>
            <a:blip r:embed="rId5"/>
            <a:stretch>
              <a:fillRect/>
            </a:stretch>
          </p:blipFill>
          <p:spPr>
            <a:xfrm>
              <a:off x="3319955" y="4312054"/>
              <a:ext cx="2183862" cy="337016"/>
            </a:xfrm>
            <a:prstGeom prst="rect">
              <a:avLst/>
            </a:prstGeom>
          </p:spPr>
        </p:pic>
      </p:grpSp>
      <p:sp>
        <p:nvSpPr>
          <p:cNvPr id="33" name="吹き出し: 四角形 32">
            <a:extLst>
              <a:ext uri="{FF2B5EF4-FFF2-40B4-BE49-F238E27FC236}">
                <a16:creationId xmlns:a16="http://schemas.microsoft.com/office/drawing/2014/main" id="{3EDE1E7B-E432-D0BA-C369-028D4E6E3700}"/>
              </a:ext>
            </a:extLst>
          </p:cNvPr>
          <p:cNvSpPr/>
          <p:nvPr/>
        </p:nvSpPr>
        <p:spPr>
          <a:xfrm>
            <a:off x="6528822" y="5757704"/>
            <a:ext cx="2963537" cy="455202"/>
          </a:xfrm>
          <a:prstGeom prst="wedgeRectCallout">
            <a:avLst>
              <a:gd name="adj1" fmla="val 48265"/>
              <a:gd name="adj2" fmla="val 1340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t>Maintain the IFC display state even when editing tasks</a:t>
            </a:r>
            <a:br>
              <a:rPr kumimoji="1" lang="en-US" altLang="ja-JP" sz="800" b="1" dirty="0"/>
            </a:br>
            <a:r>
              <a:rPr kumimoji="1" lang="ja-JP" altLang="en-US" sz="800" b="1" dirty="0"/>
              <a:t>タスク編集時も</a:t>
            </a:r>
            <a:r>
              <a:rPr kumimoji="1" lang="en-US" altLang="ja-JP" sz="800" b="1" dirty="0"/>
              <a:t>IFC</a:t>
            </a:r>
            <a:r>
              <a:rPr kumimoji="1" lang="ja-JP" altLang="en-US" sz="800" b="1" dirty="0"/>
              <a:t>の表示状態を維持</a:t>
            </a:r>
            <a:endParaRPr kumimoji="1" lang="en-US" altLang="ja-JP" sz="800" b="1" dirty="0"/>
          </a:p>
        </p:txBody>
      </p:sp>
    </p:spTree>
    <p:extLst>
      <p:ext uri="{BB962C8B-B14F-4D97-AF65-F5344CB8AC3E}">
        <p14:creationId xmlns:p14="http://schemas.microsoft.com/office/powerpoint/2010/main" val="3069841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75189-DE80-B909-0C16-B9D95DF0094F}"/>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F8B72DB5-267E-BC04-C247-0887F6A608CA}"/>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10" name="表 5">
            <a:extLst>
              <a:ext uri="{FF2B5EF4-FFF2-40B4-BE49-F238E27FC236}">
                <a16:creationId xmlns:a16="http://schemas.microsoft.com/office/drawing/2014/main" id="{D70AC3A9-6ACF-1C10-E0FE-B1709FFCF44C}"/>
              </a:ext>
            </a:extLst>
          </p:cNvPr>
          <p:cNvGraphicFramePr>
            <a:graphicFrameLocks noGrp="1"/>
          </p:cNvGraphicFramePr>
          <p:nvPr>
            <p:extLst>
              <p:ext uri="{D42A27DB-BD31-4B8C-83A1-F6EECF244321}">
                <p14:modId xmlns:p14="http://schemas.microsoft.com/office/powerpoint/2010/main" val="3220334302"/>
              </p:ext>
            </p:extLst>
          </p:nvPr>
        </p:nvGraphicFramePr>
        <p:xfrm>
          <a:off x="497711" y="863328"/>
          <a:ext cx="11547985" cy="5670822"/>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850809">
                  <a:extLst>
                    <a:ext uri="{9D8B030D-6E8A-4147-A177-3AD203B41FA5}">
                      <a16:colId xmlns:a16="http://schemas.microsoft.com/office/drawing/2014/main" val="134053511"/>
                    </a:ext>
                  </a:extLst>
                </a:gridCol>
                <a:gridCol w="8955655">
                  <a:extLst>
                    <a:ext uri="{9D8B030D-6E8A-4147-A177-3AD203B41FA5}">
                      <a16:colId xmlns:a16="http://schemas.microsoft.com/office/drawing/2014/main" val="3343669445"/>
                    </a:ext>
                  </a:extLst>
                </a:gridCol>
              </a:tblGrid>
              <a:tr h="374153">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a:solidFill>
                            <a:schemeClr val="bg1"/>
                          </a:solidFill>
                          <a:latin typeface="+mn-ea"/>
                          <a:ea typeface="+mn-ea"/>
                        </a:rPr>
                        <a:t>概要</a:t>
                      </a:r>
                      <a:endParaRPr kumimoji="1" lang="ja-JP" altLang="en-US" sz="1400" b="1" dirty="0">
                        <a:solidFill>
                          <a:schemeClr val="bg1"/>
                        </a:solidFill>
                        <a:latin typeface="+mn-ea"/>
                        <a:ea typeface="+mn-ea"/>
                      </a:endParaRPr>
                    </a:p>
                  </a:txBody>
                  <a:tcPr anchor="ctr">
                    <a:solidFill>
                      <a:srgbClr val="0070C0"/>
                    </a:solidFill>
                  </a:tcPr>
                </a:tc>
                <a:extLst>
                  <a:ext uri="{0D108BD9-81ED-4DB2-BD59-A6C34878D82A}">
                    <a16:rowId xmlns:a16="http://schemas.microsoft.com/office/drawing/2014/main" val="1860205053"/>
                  </a:ext>
                </a:extLst>
              </a:tr>
              <a:tr h="5296669">
                <a:tc>
                  <a:txBody>
                    <a:bodyPr/>
                    <a:lstStyle/>
                    <a:p>
                      <a:pPr algn="ctr"/>
                      <a:r>
                        <a:rPr kumimoji="1" lang="en-US" altLang="ja-JP" sz="1600" dirty="0">
                          <a:solidFill>
                            <a:schemeClr val="tx1"/>
                          </a:solidFill>
                          <a:latin typeface="+mn-ea"/>
                          <a:ea typeface="+mn-ea"/>
                        </a:rPr>
                        <a:t>2</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Simulation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概要：現場一覧から読み込み後に</a:t>
                      </a:r>
                      <a:r>
                        <a:rPr kumimoji="1" lang="en-US" altLang="ja-JP" sz="1600" b="0" dirty="0">
                          <a:solidFill>
                            <a:schemeClr val="tx1"/>
                          </a:solidFill>
                          <a:latin typeface="+mn-ea"/>
                          <a:ea typeface="+mn-ea"/>
                        </a:rPr>
                        <a:t>Dashboard</a:t>
                      </a:r>
                      <a:r>
                        <a:rPr kumimoji="1" lang="ja-JP" altLang="en-US" sz="1600" b="0" dirty="0">
                          <a:solidFill>
                            <a:schemeClr val="tx1"/>
                          </a:solidFill>
                          <a:latin typeface="+mn-ea"/>
                          <a:ea typeface="+mn-ea"/>
                        </a:rPr>
                        <a:t>リンクで該当現場に遷移しない問題を改修</a:t>
                      </a:r>
                      <a:endParaRPr kumimoji="1" lang="en-US" altLang="ja-JP" sz="1600" b="0" i="0" kern="1200" dirty="0">
                        <a:solidFill>
                          <a:schemeClr val="tx1"/>
                        </a:solidFill>
                        <a:effectLst/>
                        <a:latin typeface="+mn-lt"/>
                        <a:ea typeface="+mn-ea"/>
                        <a:cs typeface="+mn-cs"/>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詳細：施工現場一覧から現場を開いた直後に、</a:t>
                      </a:r>
                      <a:r>
                        <a:rPr kumimoji="1" lang="en-US" altLang="ja-JP" sz="1600" b="0" dirty="0">
                          <a:solidFill>
                            <a:schemeClr val="tx1"/>
                          </a:solidFill>
                          <a:latin typeface="+mn-ea"/>
                          <a:ea typeface="+mn-ea"/>
                        </a:rPr>
                        <a:t>Dashboard</a:t>
                      </a:r>
                      <a:r>
                        <a:rPr kumimoji="1" lang="ja-JP" altLang="en-US" sz="1600" b="0" dirty="0">
                          <a:solidFill>
                            <a:schemeClr val="tx1"/>
                          </a:solidFill>
                          <a:latin typeface="+mn-ea"/>
                          <a:ea typeface="+mn-ea"/>
                        </a:rPr>
                        <a:t>リンクを押下すると</a:t>
                      </a:r>
                      <a:r>
                        <a:rPr kumimoji="1" lang="en-US" altLang="ja-JP" sz="1600" b="0" dirty="0">
                          <a:solidFill>
                            <a:schemeClr val="tx1"/>
                          </a:solidFill>
                          <a:latin typeface="+mn-ea"/>
                          <a:ea typeface="+mn-ea"/>
                        </a:rPr>
                        <a:t>Dashboard</a:t>
                      </a:r>
                      <a:r>
                        <a:rPr kumimoji="1" lang="ja-JP" altLang="en-US" sz="1600" b="0" dirty="0">
                          <a:solidFill>
                            <a:schemeClr val="tx1"/>
                          </a:solidFill>
                          <a:latin typeface="+mn-ea"/>
                          <a:ea typeface="+mn-ea"/>
                        </a:rPr>
                        <a:t>の現</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場一覧に遷移してしまう問題を改修しました。</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現場を開いた直後でも</a:t>
                      </a:r>
                      <a:r>
                        <a:rPr kumimoji="1" lang="en-US" altLang="ja-JP" sz="1600" b="0" dirty="0">
                          <a:solidFill>
                            <a:schemeClr val="tx1"/>
                          </a:solidFill>
                          <a:latin typeface="+mn-ea"/>
                          <a:ea typeface="+mn-ea"/>
                        </a:rPr>
                        <a:t>Dashboard</a:t>
                      </a:r>
                      <a:r>
                        <a:rPr kumimoji="1" lang="ja-JP" altLang="en-US" sz="1600" b="0" dirty="0">
                          <a:solidFill>
                            <a:schemeClr val="tx1"/>
                          </a:solidFill>
                          <a:latin typeface="+mn-ea"/>
                          <a:ea typeface="+mn-ea"/>
                        </a:rPr>
                        <a:t>の該当現場に遷移するようになります。</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1817764507"/>
                  </a:ext>
                </a:extLst>
              </a:tr>
            </a:tbl>
          </a:graphicData>
        </a:graphic>
      </p:graphicFrame>
      <p:pic>
        <p:nvPicPr>
          <p:cNvPr id="5" name="図 4">
            <a:extLst>
              <a:ext uri="{FF2B5EF4-FFF2-40B4-BE49-F238E27FC236}">
                <a16:creationId xmlns:a16="http://schemas.microsoft.com/office/drawing/2014/main" id="{DD96C854-15C8-C3AB-FFEB-B7571325EB33}"/>
              </a:ext>
            </a:extLst>
          </p:cNvPr>
          <p:cNvPicPr>
            <a:picLocks noChangeAspect="1"/>
          </p:cNvPicPr>
          <p:nvPr/>
        </p:nvPicPr>
        <p:blipFill>
          <a:blip r:embed="rId2"/>
          <a:stretch>
            <a:fillRect/>
          </a:stretch>
        </p:blipFill>
        <p:spPr>
          <a:xfrm>
            <a:off x="3182784" y="2535955"/>
            <a:ext cx="4911191" cy="2702659"/>
          </a:xfrm>
          <a:prstGeom prst="rect">
            <a:avLst/>
          </a:prstGeom>
        </p:spPr>
      </p:pic>
      <p:pic>
        <p:nvPicPr>
          <p:cNvPr id="8" name="図 7">
            <a:extLst>
              <a:ext uri="{FF2B5EF4-FFF2-40B4-BE49-F238E27FC236}">
                <a16:creationId xmlns:a16="http://schemas.microsoft.com/office/drawing/2014/main" id="{21F751C6-9C56-010B-0ABD-9A5F3355778E}"/>
              </a:ext>
            </a:extLst>
          </p:cNvPr>
          <p:cNvPicPr>
            <a:picLocks noChangeAspect="1"/>
          </p:cNvPicPr>
          <p:nvPr/>
        </p:nvPicPr>
        <p:blipFill>
          <a:blip r:embed="rId3"/>
          <a:stretch>
            <a:fillRect/>
          </a:stretch>
        </p:blipFill>
        <p:spPr>
          <a:xfrm>
            <a:off x="8184635" y="2535955"/>
            <a:ext cx="3779405" cy="2702659"/>
          </a:xfrm>
          <a:prstGeom prst="rect">
            <a:avLst/>
          </a:prstGeom>
        </p:spPr>
      </p:pic>
      <p:sp>
        <p:nvSpPr>
          <p:cNvPr id="11" name="正方形/長方形 10">
            <a:extLst>
              <a:ext uri="{FF2B5EF4-FFF2-40B4-BE49-F238E27FC236}">
                <a16:creationId xmlns:a16="http://schemas.microsoft.com/office/drawing/2014/main" id="{D3B951F8-6106-3E4B-B4BD-0BAAD675986E}"/>
              </a:ext>
            </a:extLst>
          </p:cNvPr>
          <p:cNvSpPr/>
          <p:nvPr/>
        </p:nvSpPr>
        <p:spPr>
          <a:xfrm>
            <a:off x="6894399" y="3055683"/>
            <a:ext cx="1162860" cy="34960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吹き出し: 四角形 12">
            <a:extLst>
              <a:ext uri="{FF2B5EF4-FFF2-40B4-BE49-F238E27FC236}">
                <a16:creationId xmlns:a16="http://schemas.microsoft.com/office/drawing/2014/main" id="{959DA65D-41D6-3EAE-4F72-A9B67F85FE95}"/>
              </a:ext>
            </a:extLst>
          </p:cNvPr>
          <p:cNvSpPr/>
          <p:nvPr/>
        </p:nvSpPr>
        <p:spPr>
          <a:xfrm>
            <a:off x="6894398" y="5158067"/>
            <a:ext cx="4335717" cy="941690"/>
          </a:xfrm>
          <a:prstGeom prst="wedgeRectCallout">
            <a:avLst>
              <a:gd name="adj1" fmla="val 48265"/>
              <a:gd name="adj2" fmla="val 1340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t>Clicking the “Dashboard” link takes me to the site list</a:t>
            </a:r>
            <a:br>
              <a:rPr kumimoji="1" lang="en-US" altLang="ja-JP" sz="1100" b="1" dirty="0"/>
            </a:br>
            <a:r>
              <a:rPr kumimoji="1" lang="en-US" altLang="ja-JP" sz="1100" b="1" dirty="0"/>
              <a:t>Dashboard</a:t>
            </a:r>
            <a:r>
              <a:rPr kumimoji="1" lang="ja-JP" altLang="en-US" sz="1100" b="1" dirty="0"/>
              <a:t>リンクで現場一覧に遷移していしまう</a:t>
            </a:r>
            <a:endParaRPr kumimoji="1" lang="en-US" altLang="ja-JP" sz="1100" b="1" dirty="0"/>
          </a:p>
          <a:p>
            <a:pPr algn="ctr"/>
            <a:r>
              <a:rPr kumimoji="1" lang="en-US" altLang="ja-JP" sz="1100" b="1" dirty="0"/>
              <a:t>→ Modified so that it now takes me to the relevant site</a:t>
            </a:r>
          </a:p>
          <a:p>
            <a:pPr algn="ctr"/>
            <a:r>
              <a:rPr kumimoji="1" lang="ja-JP" altLang="en-US" sz="1100" b="1" dirty="0"/>
              <a:t>該当現場に遷移するように改修</a:t>
            </a:r>
            <a:endParaRPr kumimoji="1" lang="en-US" altLang="ja-JP" sz="1100" b="1" dirty="0"/>
          </a:p>
        </p:txBody>
      </p:sp>
      <p:sp>
        <p:nvSpPr>
          <p:cNvPr id="14" name="矢印: 右 13">
            <a:extLst>
              <a:ext uri="{FF2B5EF4-FFF2-40B4-BE49-F238E27FC236}">
                <a16:creationId xmlns:a16="http://schemas.microsoft.com/office/drawing/2014/main" id="{94F2462E-D0FD-28CA-9E1B-73751D0AB5D4}"/>
              </a:ext>
            </a:extLst>
          </p:cNvPr>
          <p:cNvSpPr/>
          <p:nvPr/>
        </p:nvSpPr>
        <p:spPr>
          <a:xfrm>
            <a:off x="8093975" y="2958431"/>
            <a:ext cx="362714" cy="5592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43705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75189-DE80-B909-0C16-B9D95DF0094F}"/>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F8B72DB5-267E-BC04-C247-0887F6A608CA}"/>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10" name="表 5">
            <a:extLst>
              <a:ext uri="{FF2B5EF4-FFF2-40B4-BE49-F238E27FC236}">
                <a16:creationId xmlns:a16="http://schemas.microsoft.com/office/drawing/2014/main" id="{D70AC3A9-6ACF-1C10-E0FE-B1709FFCF44C}"/>
              </a:ext>
            </a:extLst>
          </p:cNvPr>
          <p:cNvGraphicFramePr>
            <a:graphicFrameLocks noGrp="1"/>
          </p:cNvGraphicFramePr>
          <p:nvPr>
            <p:extLst>
              <p:ext uri="{D42A27DB-BD31-4B8C-83A1-F6EECF244321}">
                <p14:modId xmlns:p14="http://schemas.microsoft.com/office/powerpoint/2010/main" val="15773941"/>
              </p:ext>
            </p:extLst>
          </p:nvPr>
        </p:nvGraphicFramePr>
        <p:xfrm>
          <a:off x="497711" y="863328"/>
          <a:ext cx="11547985" cy="5670822"/>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850809">
                  <a:extLst>
                    <a:ext uri="{9D8B030D-6E8A-4147-A177-3AD203B41FA5}">
                      <a16:colId xmlns:a16="http://schemas.microsoft.com/office/drawing/2014/main" val="134053511"/>
                    </a:ext>
                  </a:extLst>
                </a:gridCol>
                <a:gridCol w="8955655">
                  <a:extLst>
                    <a:ext uri="{9D8B030D-6E8A-4147-A177-3AD203B41FA5}">
                      <a16:colId xmlns:a16="http://schemas.microsoft.com/office/drawing/2014/main" val="3343669445"/>
                    </a:ext>
                  </a:extLst>
                </a:gridCol>
              </a:tblGrid>
              <a:tr h="374153">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a:solidFill>
                            <a:schemeClr val="bg1"/>
                          </a:solidFill>
                          <a:latin typeface="+mn-ea"/>
                          <a:ea typeface="+mn-ea"/>
                        </a:rPr>
                        <a:t>概要</a:t>
                      </a:r>
                      <a:endParaRPr kumimoji="1" lang="ja-JP" altLang="en-US" sz="1400" b="1" dirty="0">
                        <a:solidFill>
                          <a:schemeClr val="bg1"/>
                        </a:solidFill>
                        <a:latin typeface="+mn-ea"/>
                        <a:ea typeface="+mn-ea"/>
                      </a:endParaRPr>
                    </a:p>
                  </a:txBody>
                  <a:tcPr anchor="ctr">
                    <a:solidFill>
                      <a:srgbClr val="0070C0"/>
                    </a:solidFill>
                  </a:tcPr>
                </a:tc>
                <a:extLst>
                  <a:ext uri="{0D108BD9-81ED-4DB2-BD59-A6C34878D82A}">
                    <a16:rowId xmlns:a16="http://schemas.microsoft.com/office/drawing/2014/main" val="1860205053"/>
                  </a:ext>
                </a:extLst>
              </a:tr>
              <a:tr h="5296669">
                <a:tc>
                  <a:txBody>
                    <a:bodyPr/>
                    <a:lstStyle/>
                    <a:p>
                      <a:pPr algn="ctr"/>
                      <a:r>
                        <a:rPr kumimoji="1" lang="en-US" altLang="ja-JP" sz="1600" dirty="0">
                          <a:solidFill>
                            <a:schemeClr val="tx1"/>
                          </a:solidFill>
                          <a:latin typeface="+mn-ea"/>
                          <a:ea typeface="+mn-ea"/>
                        </a:rPr>
                        <a:t>3</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Simulation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概要：土配作成時に土量の変化によってルートが更新されない問題を改修</a:t>
                      </a:r>
                      <a:endParaRPr kumimoji="1" lang="en-US" altLang="ja-JP" sz="1600" b="0" i="0" kern="1200" dirty="0">
                        <a:solidFill>
                          <a:schemeClr val="tx1"/>
                        </a:solidFill>
                        <a:effectLst/>
                        <a:latin typeface="+mn-lt"/>
                        <a:ea typeface="+mn-ea"/>
                        <a:cs typeface="+mn-cs"/>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詳細：土配作成時に設定する土量によってルートが更新されない問題を改修しました。アニ</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メーション再生時と同様に、土配作成時に地形変化に伴いルートが更新されるように</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なります。</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1817764507"/>
                  </a:ext>
                </a:extLst>
              </a:tr>
            </a:tbl>
          </a:graphicData>
        </a:graphic>
      </p:graphicFrame>
      <p:pic>
        <p:nvPicPr>
          <p:cNvPr id="4" name="図 3">
            <a:extLst>
              <a:ext uri="{FF2B5EF4-FFF2-40B4-BE49-F238E27FC236}">
                <a16:creationId xmlns:a16="http://schemas.microsoft.com/office/drawing/2014/main" id="{5279D33D-9DE1-E8C0-BA6F-7E9EB1E03A6A}"/>
              </a:ext>
            </a:extLst>
          </p:cNvPr>
          <p:cNvPicPr>
            <a:picLocks noChangeAspect="1"/>
          </p:cNvPicPr>
          <p:nvPr/>
        </p:nvPicPr>
        <p:blipFill>
          <a:blip r:embed="rId2"/>
          <a:stretch>
            <a:fillRect/>
          </a:stretch>
        </p:blipFill>
        <p:spPr>
          <a:xfrm>
            <a:off x="3216925" y="2501762"/>
            <a:ext cx="4381636" cy="3462275"/>
          </a:xfrm>
          <a:prstGeom prst="rect">
            <a:avLst/>
          </a:prstGeom>
        </p:spPr>
      </p:pic>
      <p:pic>
        <p:nvPicPr>
          <p:cNvPr id="6" name="図 5">
            <a:extLst>
              <a:ext uri="{FF2B5EF4-FFF2-40B4-BE49-F238E27FC236}">
                <a16:creationId xmlns:a16="http://schemas.microsoft.com/office/drawing/2014/main" id="{9EDA589A-6372-C6CE-154A-9974A10931B5}"/>
              </a:ext>
            </a:extLst>
          </p:cNvPr>
          <p:cNvPicPr>
            <a:picLocks noChangeAspect="1"/>
          </p:cNvPicPr>
          <p:nvPr/>
        </p:nvPicPr>
        <p:blipFill>
          <a:blip r:embed="rId3"/>
          <a:stretch>
            <a:fillRect/>
          </a:stretch>
        </p:blipFill>
        <p:spPr>
          <a:xfrm>
            <a:off x="7598561" y="2488267"/>
            <a:ext cx="4381636" cy="3475770"/>
          </a:xfrm>
          <a:prstGeom prst="rect">
            <a:avLst/>
          </a:prstGeom>
        </p:spPr>
      </p:pic>
      <p:sp>
        <p:nvSpPr>
          <p:cNvPr id="8" name="正方形/長方形 7">
            <a:extLst>
              <a:ext uri="{FF2B5EF4-FFF2-40B4-BE49-F238E27FC236}">
                <a16:creationId xmlns:a16="http://schemas.microsoft.com/office/drawing/2014/main" id="{6409720D-9D27-BE0C-A77B-4E32F4A8807B}"/>
              </a:ext>
            </a:extLst>
          </p:cNvPr>
          <p:cNvSpPr/>
          <p:nvPr/>
        </p:nvSpPr>
        <p:spPr>
          <a:xfrm>
            <a:off x="10146536" y="3316076"/>
            <a:ext cx="1244906" cy="99151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吹き出し: 四角形 10">
            <a:extLst>
              <a:ext uri="{FF2B5EF4-FFF2-40B4-BE49-F238E27FC236}">
                <a16:creationId xmlns:a16="http://schemas.microsoft.com/office/drawing/2014/main" id="{18BAF2AB-40F7-289E-BF59-0EF850A65FFC}"/>
              </a:ext>
            </a:extLst>
          </p:cNvPr>
          <p:cNvSpPr/>
          <p:nvPr/>
        </p:nvSpPr>
        <p:spPr>
          <a:xfrm>
            <a:off x="7598561" y="5135721"/>
            <a:ext cx="4241494" cy="665129"/>
          </a:xfrm>
          <a:prstGeom prst="wedgeRectCallout">
            <a:avLst>
              <a:gd name="adj1" fmla="val 48265"/>
              <a:gd name="adj2" fmla="val 1340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t>Modified the system so that routes are updated based on terrain changes resulting from the soil volume set in the editing screen.</a:t>
            </a:r>
            <a:br>
              <a:rPr kumimoji="1" lang="en-US" altLang="ja-JP" sz="800" b="1" dirty="0"/>
            </a:br>
            <a:r>
              <a:rPr kumimoji="1" lang="ja-JP" altLang="en-US" sz="800" b="1" dirty="0"/>
              <a:t>編集画面でも設定する土量による地形変化に応じてルートが更新されるように改修</a:t>
            </a:r>
            <a:endParaRPr kumimoji="1" lang="en-US" altLang="ja-JP" sz="800" b="1" dirty="0"/>
          </a:p>
        </p:txBody>
      </p:sp>
    </p:spTree>
    <p:extLst>
      <p:ext uri="{BB962C8B-B14F-4D97-AF65-F5344CB8AC3E}">
        <p14:creationId xmlns:p14="http://schemas.microsoft.com/office/powerpoint/2010/main" val="2195352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75189-DE80-B909-0C16-B9D95DF0094F}"/>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F8B72DB5-267E-BC04-C247-0887F6A608CA}"/>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10" name="表 5">
            <a:extLst>
              <a:ext uri="{FF2B5EF4-FFF2-40B4-BE49-F238E27FC236}">
                <a16:creationId xmlns:a16="http://schemas.microsoft.com/office/drawing/2014/main" id="{D70AC3A9-6ACF-1C10-E0FE-B1709FFCF44C}"/>
              </a:ext>
            </a:extLst>
          </p:cNvPr>
          <p:cNvGraphicFramePr>
            <a:graphicFrameLocks noGrp="1"/>
          </p:cNvGraphicFramePr>
          <p:nvPr>
            <p:extLst>
              <p:ext uri="{D42A27DB-BD31-4B8C-83A1-F6EECF244321}">
                <p14:modId xmlns:p14="http://schemas.microsoft.com/office/powerpoint/2010/main" val="162621713"/>
              </p:ext>
            </p:extLst>
          </p:nvPr>
        </p:nvGraphicFramePr>
        <p:xfrm>
          <a:off x="497711" y="863328"/>
          <a:ext cx="11547985" cy="5670822"/>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850809">
                  <a:extLst>
                    <a:ext uri="{9D8B030D-6E8A-4147-A177-3AD203B41FA5}">
                      <a16:colId xmlns:a16="http://schemas.microsoft.com/office/drawing/2014/main" val="134053511"/>
                    </a:ext>
                  </a:extLst>
                </a:gridCol>
                <a:gridCol w="8955655">
                  <a:extLst>
                    <a:ext uri="{9D8B030D-6E8A-4147-A177-3AD203B41FA5}">
                      <a16:colId xmlns:a16="http://schemas.microsoft.com/office/drawing/2014/main" val="3343669445"/>
                    </a:ext>
                  </a:extLst>
                </a:gridCol>
              </a:tblGrid>
              <a:tr h="374153">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a:solidFill>
                            <a:schemeClr val="bg1"/>
                          </a:solidFill>
                          <a:latin typeface="+mn-ea"/>
                          <a:ea typeface="+mn-ea"/>
                        </a:rPr>
                        <a:t>概要</a:t>
                      </a:r>
                      <a:endParaRPr kumimoji="1" lang="ja-JP" altLang="en-US" sz="1400" b="1" dirty="0">
                        <a:solidFill>
                          <a:schemeClr val="bg1"/>
                        </a:solidFill>
                        <a:latin typeface="+mn-ea"/>
                        <a:ea typeface="+mn-ea"/>
                      </a:endParaRPr>
                    </a:p>
                  </a:txBody>
                  <a:tcPr anchor="ctr">
                    <a:solidFill>
                      <a:srgbClr val="0070C0"/>
                    </a:solidFill>
                  </a:tcPr>
                </a:tc>
                <a:extLst>
                  <a:ext uri="{0D108BD9-81ED-4DB2-BD59-A6C34878D82A}">
                    <a16:rowId xmlns:a16="http://schemas.microsoft.com/office/drawing/2014/main" val="1860205053"/>
                  </a:ext>
                </a:extLst>
              </a:tr>
              <a:tr h="5296669">
                <a:tc>
                  <a:txBody>
                    <a:bodyPr/>
                    <a:lstStyle/>
                    <a:p>
                      <a:pPr algn="ctr"/>
                      <a:r>
                        <a:rPr kumimoji="1" lang="en-US" altLang="ja-JP" sz="1600" dirty="0">
                          <a:solidFill>
                            <a:schemeClr val="tx1"/>
                          </a:solidFill>
                          <a:latin typeface="+mn-ea"/>
                          <a:ea typeface="+mn-ea"/>
                        </a:rPr>
                        <a:t>4</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Simulation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a:t>
                      </a:r>
                      <a:r>
                        <a:rPr kumimoji="1" lang="en-US" altLang="ja-JP" sz="1600" b="0" dirty="0">
                          <a:solidFill>
                            <a:schemeClr val="tx1"/>
                          </a:solidFill>
                          <a:latin typeface="+mn-ea"/>
                          <a:ea typeface="+mn-ea"/>
                        </a:rPr>
                        <a:t>ft</a:t>
                      </a:r>
                      <a:r>
                        <a:rPr kumimoji="1" lang="ja-JP" altLang="en-US" sz="1600" b="0" dirty="0">
                          <a:solidFill>
                            <a:schemeClr val="tx1"/>
                          </a:solidFill>
                          <a:latin typeface="+mn-ea"/>
                          <a:ea typeface="+mn-ea"/>
                        </a:rPr>
                        <a:t>現場で座標値が</a:t>
                      </a:r>
                      <a:r>
                        <a:rPr kumimoji="1" lang="en-US" altLang="ja-JP" sz="1600" b="0" dirty="0">
                          <a:solidFill>
                            <a:schemeClr val="tx1"/>
                          </a:solidFill>
                          <a:latin typeface="+mn-ea"/>
                          <a:ea typeface="+mn-ea"/>
                        </a:rPr>
                        <a:t>m</a:t>
                      </a:r>
                      <a:r>
                        <a:rPr kumimoji="1" lang="ja-JP" altLang="en-US" sz="1600" b="0" dirty="0">
                          <a:solidFill>
                            <a:schemeClr val="tx1"/>
                          </a:solidFill>
                          <a:latin typeface="+mn-ea"/>
                          <a:ea typeface="+mn-ea"/>
                        </a:rPr>
                        <a:t>に変換されて出力される問題を改修</a:t>
                      </a:r>
                      <a:endParaRPr kumimoji="1" lang="en-US" altLang="ja-JP" sz="1600" b="0" i="0" kern="1200" dirty="0">
                        <a:solidFill>
                          <a:schemeClr val="tx1"/>
                        </a:solidFill>
                        <a:effectLst/>
                        <a:latin typeface="+mn-lt"/>
                        <a:ea typeface="+mn-ea"/>
                        <a:cs typeface="+mn-cs"/>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詳細：単位系として </a:t>
                      </a:r>
                      <a:r>
                        <a:rPr kumimoji="1" lang="en-US" altLang="ja-JP" sz="1600" b="0" dirty="0">
                          <a:solidFill>
                            <a:schemeClr val="tx1"/>
                          </a:solidFill>
                          <a:latin typeface="+mn-ea"/>
                          <a:ea typeface="+mn-ea"/>
                        </a:rPr>
                        <a:t>ft</a:t>
                      </a:r>
                      <a:r>
                        <a:rPr kumimoji="1" lang="ja-JP" altLang="en-US" sz="1600" b="0" dirty="0">
                          <a:solidFill>
                            <a:schemeClr val="tx1"/>
                          </a:solidFill>
                          <a:latin typeface="+mn-ea"/>
                          <a:ea typeface="+mn-ea"/>
                        </a:rPr>
                        <a:t>（フィート）を使用している現場で地形データ</a:t>
                      </a:r>
                      <a:r>
                        <a:rPr kumimoji="1" lang="en-US" altLang="ja-JP" sz="1600" b="0" dirty="0">
                          <a:solidFill>
                            <a:schemeClr val="tx1"/>
                          </a:solidFill>
                          <a:latin typeface="+mn-ea"/>
                          <a:ea typeface="+mn-ea"/>
                        </a:rPr>
                        <a:t>(</a:t>
                      </a:r>
                      <a:r>
                        <a:rPr kumimoji="1" lang="en-US" altLang="ja-JP" sz="1600" b="0" dirty="0" err="1">
                          <a:solidFill>
                            <a:schemeClr val="tx1"/>
                          </a:solidFill>
                          <a:latin typeface="+mn-ea"/>
                          <a:ea typeface="+mn-ea"/>
                        </a:rPr>
                        <a:t>LandXML</a:t>
                      </a:r>
                      <a:r>
                        <a:rPr kumimoji="1" lang="en-US" altLang="ja-JP" sz="1600" b="0" dirty="0">
                          <a:solidFill>
                            <a:schemeClr val="tx1"/>
                          </a:solidFill>
                          <a:latin typeface="+mn-ea"/>
                          <a:ea typeface="+mn-ea"/>
                        </a:rPr>
                        <a:t>)</a:t>
                      </a:r>
                      <a:r>
                        <a:rPr kumimoji="1" lang="ja-JP" altLang="en-US" sz="1600" b="0" dirty="0">
                          <a:solidFill>
                            <a:schemeClr val="tx1"/>
                          </a:solidFill>
                          <a:latin typeface="+mn-ea"/>
                          <a:ea typeface="+mn-ea"/>
                        </a:rPr>
                        <a:t>を出力する</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場合、 座標値が </a:t>
                      </a:r>
                      <a:r>
                        <a:rPr kumimoji="1" lang="en-US" altLang="ja-JP" sz="1600" b="0" dirty="0">
                          <a:solidFill>
                            <a:schemeClr val="tx1"/>
                          </a:solidFill>
                          <a:latin typeface="+mn-ea"/>
                          <a:ea typeface="+mn-ea"/>
                        </a:rPr>
                        <a:t>m</a:t>
                      </a:r>
                      <a:r>
                        <a:rPr kumimoji="1" lang="ja-JP" altLang="en-US" sz="1600" b="0" dirty="0">
                          <a:solidFill>
                            <a:schemeClr val="tx1"/>
                          </a:solidFill>
                          <a:latin typeface="+mn-ea"/>
                          <a:ea typeface="+mn-ea"/>
                        </a:rPr>
                        <a:t>（メートル）に変換されてしまう問題を改修しました。現場の単位</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に合わせて</a:t>
                      </a:r>
                      <a:r>
                        <a:rPr kumimoji="1" lang="en-US" altLang="ja-JP" sz="1600" b="0" dirty="0" err="1">
                          <a:solidFill>
                            <a:schemeClr val="tx1"/>
                          </a:solidFill>
                          <a:latin typeface="+mn-ea"/>
                          <a:ea typeface="+mn-ea"/>
                        </a:rPr>
                        <a:t>LandXML</a:t>
                      </a:r>
                      <a:r>
                        <a:rPr kumimoji="1" lang="ja-JP" altLang="en-US" sz="1600" b="0" dirty="0">
                          <a:solidFill>
                            <a:schemeClr val="tx1"/>
                          </a:solidFill>
                          <a:latin typeface="+mn-ea"/>
                          <a:ea typeface="+mn-ea"/>
                        </a:rPr>
                        <a:t>が出力されるようになります。</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1817764507"/>
                  </a:ext>
                </a:extLst>
              </a:tr>
            </a:tbl>
          </a:graphicData>
        </a:graphic>
      </p:graphicFrame>
      <p:pic>
        <p:nvPicPr>
          <p:cNvPr id="4" name="図 3">
            <a:extLst>
              <a:ext uri="{FF2B5EF4-FFF2-40B4-BE49-F238E27FC236}">
                <a16:creationId xmlns:a16="http://schemas.microsoft.com/office/drawing/2014/main" id="{C0796B19-E29B-0457-32EC-A57A85A94E8A}"/>
              </a:ext>
            </a:extLst>
          </p:cNvPr>
          <p:cNvPicPr>
            <a:picLocks noChangeAspect="1"/>
          </p:cNvPicPr>
          <p:nvPr/>
        </p:nvPicPr>
        <p:blipFill>
          <a:blip r:embed="rId2"/>
          <a:stretch>
            <a:fillRect/>
          </a:stretch>
        </p:blipFill>
        <p:spPr>
          <a:xfrm>
            <a:off x="3699482" y="2306085"/>
            <a:ext cx="7802127" cy="4195014"/>
          </a:xfrm>
          <a:prstGeom prst="rect">
            <a:avLst/>
          </a:prstGeom>
        </p:spPr>
      </p:pic>
      <p:sp>
        <p:nvSpPr>
          <p:cNvPr id="6" name="吹き出し: 四角形 5">
            <a:extLst>
              <a:ext uri="{FF2B5EF4-FFF2-40B4-BE49-F238E27FC236}">
                <a16:creationId xmlns:a16="http://schemas.microsoft.com/office/drawing/2014/main" id="{0C6A2549-FF10-2191-1955-3771994EEFB0}"/>
              </a:ext>
            </a:extLst>
          </p:cNvPr>
          <p:cNvSpPr/>
          <p:nvPr/>
        </p:nvSpPr>
        <p:spPr>
          <a:xfrm>
            <a:off x="5916058" y="4606911"/>
            <a:ext cx="5384171" cy="665129"/>
          </a:xfrm>
          <a:prstGeom prst="wedgeRectCallout">
            <a:avLst>
              <a:gd name="adj1" fmla="val 48265"/>
              <a:gd name="adj2" fmla="val 1340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a:t>Modified the system so that </a:t>
            </a:r>
            <a:r>
              <a:rPr kumimoji="1" lang="en-US" altLang="ja-JP" sz="1000" b="1" dirty="0" err="1"/>
              <a:t>LandXML</a:t>
            </a:r>
            <a:r>
              <a:rPr kumimoji="1" lang="en-US" altLang="ja-JP" sz="1000" b="1" dirty="0"/>
              <a:t> is output according to the units used on-site</a:t>
            </a:r>
            <a:br>
              <a:rPr kumimoji="1" lang="en-US" altLang="ja-JP" sz="1000" b="1" dirty="0"/>
            </a:br>
            <a:r>
              <a:rPr kumimoji="1" lang="ja-JP" altLang="en-US" sz="1000" b="1" dirty="0"/>
              <a:t>現場の単位に合わせて</a:t>
            </a:r>
            <a:r>
              <a:rPr kumimoji="1" lang="en-US" altLang="ja-JP" sz="1000" b="1" dirty="0" err="1"/>
              <a:t>LandXML</a:t>
            </a:r>
            <a:r>
              <a:rPr kumimoji="1" lang="ja-JP" altLang="en-US" sz="1000" b="1" dirty="0"/>
              <a:t>が出力されるように改修</a:t>
            </a:r>
            <a:endParaRPr kumimoji="1" lang="en-US" altLang="ja-JP" sz="1000" b="1" dirty="0"/>
          </a:p>
        </p:txBody>
      </p:sp>
    </p:spTree>
    <p:extLst>
      <p:ext uri="{BB962C8B-B14F-4D97-AF65-F5344CB8AC3E}">
        <p14:creationId xmlns:p14="http://schemas.microsoft.com/office/powerpoint/2010/main" val="354101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75189-DE80-B909-0C16-B9D95DF0094F}"/>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F8B72DB5-267E-BC04-C247-0887F6A608CA}"/>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10" name="表 5">
            <a:extLst>
              <a:ext uri="{FF2B5EF4-FFF2-40B4-BE49-F238E27FC236}">
                <a16:creationId xmlns:a16="http://schemas.microsoft.com/office/drawing/2014/main" id="{D70AC3A9-6ACF-1C10-E0FE-B1709FFCF44C}"/>
              </a:ext>
            </a:extLst>
          </p:cNvPr>
          <p:cNvGraphicFramePr>
            <a:graphicFrameLocks noGrp="1"/>
          </p:cNvGraphicFramePr>
          <p:nvPr>
            <p:extLst>
              <p:ext uri="{D42A27DB-BD31-4B8C-83A1-F6EECF244321}">
                <p14:modId xmlns:p14="http://schemas.microsoft.com/office/powerpoint/2010/main" val="611060189"/>
              </p:ext>
            </p:extLst>
          </p:nvPr>
        </p:nvGraphicFramePr>
        <p:xfrm>
          <a:off x="497711" y="863328"/>
          <a:ext cx="11547985" cy="5670822"/>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850809">
                  <a:extLst>
                    <a:ext uri="{9D8B030D-6E8A-4147-A177-3AD203B41FA5}">
                      <a16:colId xmlns:a16="http://schemas.microsoft.com/office/drawing/2014/main" val="134053511"/>
                    </a:ext>
                  </a:extLst>
                </a:gridCol>
                <a:gridCol w="8955655">
                  <a:extLst>
                    <a:ext uri="{9D8B030D-6E8A-4147-A177-3AD203B41FA5}">
                      <a16:colId xmlns:a16="http://schemas.microsoft.com/office/drawing/2014/main" val="3343669445"/>
                    </a:ext>
                  </a:extLst>
                </a:gridCol>
              </a:tblGrid>
              <a:tr h="374153">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a:solidFill>
                            <a:schemeClr val="bg1"/>
                          </a:solidFill>
                          <a:latin typeface="+mn-ea"/>
                          <a:ea typeface="+mn-ea"/>
                        </a:rPr>
                        <a:t>概要</a:t>
                      </a:r>
                      <a:endParaRPr kumimoji="1" lang="ja-JP" altLang="en-US" sz="1400" b="1" dirty="0">
                        <a:solidFill>
                          <a:schemeClr val="bg1"/>
                        </a:solidFill>
                        <a:latin typeface="+mn-ea"/>
                        <a:ea typeface="+mn-ea"/>
                      </a:endParaRPr>
                    </a:p>
                  </a:txBody>
                  <a:tcPr anchor="ctr">
                    <a:solidFill>
                      <a:srgbClr val="0070C0"/>
                    </a:solidFill>
                  </a:tcPr>
                </a:tc>
                <a:extLst>
                  <a:ext uri="{0D108BD9-81ED-4DB2-BD59-A6C34878D82A}">
                    <a16:rowId xmlns:a16="http://schemas.microsoft.com/office/drawing/2014/main" val="1860205053"/>
                  </a:ext>
                </a:extLst>
              </a:tr>
              <a:tr h="5296669">
                <a:tc>
                  <a:txBody>
                    <a:bodyPr/>
                    <a:lstStyle/>
                    <a:p>
                      <a:pPr algn="ctr"/>
                      <a:r>
                        <a:rPr kumimoji="1" lang="en-US" altLang="ja-JP" sz="1600" dirty="0">
                          <a:solidFill>
                            <a:schemeClr val="tx1"/>
                          </a:solidFill>
                          <a:latin typeface="+mn-ea"/>
                          <a:ea typeface="+mn-ea"/>
                        </a:rPr>
                        <a:t>5</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Simulation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概要：工程表画面で非稼働日にダンプのみ表示される問題を改修</a:t>
                      </a:r>
                      <a:endParaRPr kumimoji="1" lang="en-US" altLang="ja-JP" sz="1600" b="0" i="0" kern="1200" dirty="0">
                        <a:solidFill>
                          <a:schemeClr val="tx1"/>
                        </a:solidFill>
                        <a:effectLst/>
                        <a:latin typeface="+mn-lt"/>
                        <a:ea typeface="+mn-ea"/>
                        <a:cs typeface="+mn-cs"/>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詳細：工程表画面で非稼働日のアニメーションでダンプのみが表示されてしまう問題を改修し</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ました。他建機同様に土配設定のダンプは稼働日のみ表示されるようになります。</a:t>
                      </a:r>
                    </a:p>
                  </a:txBody>
                  <a:tcPr>
                    <a:solidFill>
                      <a:schemeClr val="bg1"/>
                    </a:solidFill>
                  </a:tcPr>
                </a:tc>
                <a:extLst>
                  <a:ext uri="{0D108BD9-81ED-4DB2-BD59-A6C34878D82A}">
                    <a16:rowId xmlns:a16="http://schemas.microsoft.com/office/drawing/2014/main" val="1817764507"/>
                  </a:ext>
                </a:extLst>
              </a:tr>
            </a:tbl>
          </a:graphicData>
        </a:graphic>
      </p:graphicFrame>
      <p:pic>
        <p:nvPicPr>
          <p:cNvPr id="4" name="図 3">
            <a:extLst>
              <a:ext uri="{FF2B5EF4-FFF2-40B4-BE49-F238E27FC236}">
                <a16:creationId xmlns:a16="http://schemas.microsoft.com/office/drawing/2014/main" id="{85C38389-ADBB-7FC9-6C4D-6BB76101C148}"/>
              </a:ext>
            </a:extLst>
          </p:cNvPr>
          <p:cNvPicPr>
            <a:picLocks noChangeAspect="1"/>
          </p:cNvPicPr>
          <p:nvPr/>
        </p:nvPicPr>
        <p:blipFill>
          <a:blip r:embed="rId2"/>
          <a:stretch>
            <a:fillRect/>
          </a:stretch>
        </p:blipFill>
        <p:spPr>
          <a:xfrm>
            <a:off x="3287194" y="2469930"/>
            <a:ext cx="8526065" cy="3524742"/>
          </a:xfrm>
          <a:prstGeom prst="rect">
            <a:avLst/>
          </a:prstGeom>
        </p:spPr>
      </p:pic>
      <p:sp>
        <p:nvSpPr>
          <p:cNvPr id="6" name="吹き出し: 四角形 5">
            <a:extLst>
              <a:ext uri="{FF2B5EF4-FFF2-40B4-BE49-F238E27FC236}">
                <a16:creationId xmlns:a16="http://schemas.microsoft.com/office/drawing/2014/main" id="{C8C2962E-7097-AC22-EFEB-2AD6A0FCDD99}"/>
              </a:ext>
            </a:extLst>
          </p:cNvPr>
          <p:cNvSpPr/>
          <p:nvPr/>
        </p:nvSpPr>
        <p:spPr>
          <a:xfrm>
            <a:off x="6411817" y="4126278"/>
            <a:ext cx="4241494" cy="599028"/>
          </a:xfrm>
          <a:prstGeom prst="wedgeRectCallout">
            <a:avLst>
              <a:gd name="adj1" fmla="val 48265"/>
              <a:gd name="adj2" fmla="val 1340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t>Modified the system so that the dump is not displayed on non-business days</a:t>
            </a:r>
            <a:br>
              <a:rPr kumimoji="1" lang="en-US" altLang="ja-JP" sz="800" b="1" dirty="0"/>
            </a:br>
            <a:r>
              <a:rPr kumimoji="1" lang="ja-JP" altLang="en-US" sz="800" b="1" dirty="0"/>
              <a:t>非稼働日にダンプが表示されないように改修</a:t>
            </a:r>
            <a:endParaRPr kumimoji="1" lang="en-US" altLang="ja-JP" sz="800" b="1" dirty="0"/>
          </a:p>
        </p:txBody>
      </p:sp>
    </p:spTree>
    <p:extLst>
      <p:ext uri="{BB962C8B-B14F-4D97-AF65-F5344CB8AC3E}">
        <p14:creationId xmlns:p14="http://schemas.microsoft.com/office/powerpoint/2010/main" val="2654204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75189-DE80-B909-0C16-B9D95DF0094F}"/>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F8B72DB5-267E-BC04-C247-0887F6A608CA}"/>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10" name="表 5">
            <a:extLst>
              <a:ext uri="{FF2B5EF4-FFF2-40B4-BE49-F238E27FC236}">
                <a16:creationId xmlns:a16="http://schemas.microsoft.com/office/drawing/2014/main" id="{D70AC3A9-6ACF-1C10-E0FE-B1709FFCF44C}"/>
              </a:ext>
            </a:extLst>
          </p:cNvPr>
          <p:cNvGraphicFramePr>
            <a:graphicFrameLocks noGrp="1"/>
          </p:cNvGraphicFramePr>
          <p:nvPr>
            <p:extLst>
              <p:ext uri="{D42A27DB-BD31-4B8C-83A1-F6EECF244321}">
                <p14:modId xmlns:p14="http://schemas.microsoft.com/office/powerpoint/2010/main" val="1299778460"/>
              </p:ext>
            </p:extLst>
          </p:nvPr>
        </p:nvGraphicFramePr>
        <p:xfrm>
          <a:off x="497711" y="863328"/>
          <a:ext cx="11547985" cy="5670822"/>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850809">
                  <a:extLst>
                    <a:ext uri="{9D8B030D-6E8A-4147-A177-3AD203B41FA5}">
                      <a16:colId xmlns:a16="http://schemas.microsoft.com/office/drawing/2014/main" val="134053511"/>
                    </a:ext>
                  </a:extLst>
                </a:gridCol>
                <a:gridCol w="8955655">
                  <a:extLst>
                    <a:ext uri="{9D8B030D-6E8A-4147-A177-3AD203B41FA5}">
                      <a16:colId xmlns:a16="http://schemas.microsoft.com/office/drawing/2014/main" val="3343669445"/>
                    </a:ext>
                  </a:extLst>
                </a:gridCol>
              </a:tblGrid>
              <a:tr h="374153">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a:solidFill>
                            <a:schemeClr val="bg1"/>
                          </a:solidFill>
                          <a:latin typeface="+mn-ea"/>
                          <a:ea typeface="+mn-ea"/>
                        </a:rPr>
                        <a:t>概要</a:t>
                      </a:r>
                      <a:endParaRPr kumimoji="1" lang="ja-JP" altLang="en-US" sz="1400" b="1" dirty="0">
                        <a:solidFill>
                          <a:schemeClr val="bg1"/>
                        </a:solidFill>
                        <a:latin typeface="+mn-ea"/>
                        <a:ea typeface="+mn-ea"/>
                      </a:endParaRPr>
                    </a:p>
                  </a:txBody>
                  <a:tcPr anchor="ctr">
                    <a:solidFill>
                      <a:srgbClr val="0070C0"/>
                    </a:solidFill>
                  </a:tcPr>
                </a:tc>
                <a:extLst>
                  <a:ext uri="{0D108BD9-81ED-4DB2-BD59-A6C34878D82A}">
                    <a16:rowId xmlns:a16="http://schemas.microsoft.com/office/drawing/2014/main" val="1860205053"/>
                  </a:ext>
                </a:extLst>
              </a:tr>
              <a:tr h="5296669">
                <a:tc>
                  <a:txBody>
                    <a:bodyPr/>
                    <a:lstStyle/>
                    <a:p>
                      <a:pPr algn="ctr"/>
                      <a:r>
                        <a:rPr kumimoji="1" lang="en-US" altLang="ja-JP" sz="1600" dirty="0">
                          <a:solidFill>
                            <a:schemeClr val="tx1"/>
                          </a:solidFill>
                          <a:latin typeface="+mn-ea"/>
                          <a:ea typeface="+mn-ea"/>
                        </a:rPr>
                        <a:t>6</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Simulation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概要：変化率</a:t>
                      </a:r>
                      <a:r>
                        <a:rPr kumimoji="1" lang="en-US" altLang="ja-JP" sz="1600" b="0" dirty="0">
                          <a:solidFill>
                            <a:schemeClr val="tx1"/>
                          </a:solidFill>
                          <a:latin typeface="+mn-ea"/>
                          <a:ea typeface="+mn-ea"/>
                        </a:rPr>
                        <a:t>C</a:t>
                      </a:r>
                      <a:r>
                        <a:rPr kumimoji="1" lang="ja-JP" altLang="en-US" sz="1600" b="0" dirty="0">
                          <a:solidFill>
                            <a:schemeClr val="tx1"/>
                          </a:solidFill>
                          <a:latin typeface="+mn-ea"/>
                          <a:ea typeface="+mn-ea"/>
                        </a:rPr>
                        <a:t>の変更が総土量表示に反映されない問題を改修</a:t>
                      </a:r>
                      <a:endParaRPr kumimoji="1" lang="en-US" altLang="ja-JP" sz="1600" b="0" i="0" kern="1200" dirty="0">
                        <a:solidFill>
                          <a:schemeClr val="tx1"/>
                        </a:solidFill>
                        <a:effectLst/>
                        <a:latin typeface="+mn-lt"/>
                        <a:ea typeface="+mn-ea"/>
                        <a:cs typeface="+mn-cs"/>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詳細：切盛土量画面における変化率</a:t>
                      </a:r>
                      <a:r>
                        <a:rPr kumimoji="1" lang="en-US" altLang="ja-JP" sz="1600" b="0" dirty="0">
                          <a:solidFill>
                            <a:schemeClr val="tx1"/>
                          </a:solidFill>
                          <a:latin typeface="+mn-ea"/>
                          <a:ea typeface="+mn-ea"/>
                        </a:rPr>
                        <a:t>C</a:t>
                      </a:r>
                      <a:r>
                        <a:rPr kumimoji="1" lang="ja-JP" altLang="en-US" sz="1600" b="0" dirty="0">
                          <a:solidFill>
                            <a:schemeClr val="tx1"/>
                          </a:solidFill>
                          <a:latin typeface="+mn-ea"/>
                          <a:ea typeface="+mn-ea"/>
                        </a:rPr>
                        <a:t>の変更が総土量表示に反映されない問題を改修しました。</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変化率の変更が各エリアと総土量の表示に反映されるようになります。</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1817764507"/>
                  </a:ext>
                </a:extLst>
              </a:tr>
            </a:tbl>
          </a:graphicData>
        </a:graphic>
      </p:graphicFrame>
      <p:pic>
        <p:nvPicPr>
          <p:cNvPr id="5" name="図 4">
            <a:extLst>
              <a:ext uri="{FF2B5EF4-FFF2-40B4-BE49-F238E27FC236}">
                <a16:creationId xmlns:a16="http://schemas.microsoft.com/office/drawing/2014/main" id="{BC2E15CC-F084-38EC-44B4-D041B6FC0016}"/>
              </a:ext>
            </a:extLst>
          </p:cNvPr>
          <p:cNvPicPr>
            <a:picLocks noChangeAspect="1"/>
          </p:cNvPicPr>
          <p:nvPr/>
        </p:nvPicPr>
        <p:blipFill>
          <a:blip r:embed="rId2"/>
          <a:stretch>
            <a:fillRect/>
          </a:stretch>
        </p:blipFill>
        <p:spPr>
          <a:xfrm>
            <a:off x="3437263" y="2239308"/>
            <a:ext cx="8411262" cy="4189008"/>
          </a:xfrm>
          <a:prstGeom prst="rect">
            <a:avLst/>
          </a:prstGeom>
        </p:spPr>
      </p:pic>
      <p:sp>
        <p:nvSpPr>
          <p:cNvPr id="9" name="吹き出し: 四角形 8">
            <a:extLst>
              <a:ext uri="{FF2B5EF4-FFF2-40B4-BE49-F238E27FC236}">
                <a16:creationId xmlns:a16="http://schemas.microsoft.com/office/drawing/2014/main" id="{EC997C43-AB9D-59C7-4F62-17CDD7E21C38}"/>
              </a:ext>
            </a:extLst>
          </p:cNvPr>
          <p:cNvSpPr/>
          <p:nvPr/>
        </p:nvSpPr>
        <p:spPr>
          <a:xfrm>
            <a:off x="8659258" y="3885446"/>
            <a:ext cx="2500829" cy="455202"/>
          </a:xfrm>
          <a:prstGeom prst="wedgeRectCallout">
            <a:avLst>
              <a:gd name="adj1" fmla="val 48265"/>
              <a:gd name="adj2" fmla="val 1340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t>Modified to reflect the total earthwork volume</a:t>
            </a:r>
            <a:br>
              <a:rPr kumimoji="1" lang="en-US" altLang="ja-JP" sz="800" b="1" dirty="0"/>
            </a:br>
            <a:r>
              <a:rPr kumimoji="1" lang="ja-JP" altLang="en-US" sz="800" b="1" dirty="0"/>
              <a:t>総土量の表示が反映されるように改修</a:t>
            </a:r>
            <a:endParaRPr kumimoji="1" lang="en-US" altLang="ja-JP" sz="800" b="1" dirty="0"/>
          </a:p>
        </p:txBody>
      </p:sp>
      <p:sp>
        <p:nvSpPr>
          <p:cNvPr id="11" name="矢印: 下 10">
            <a:extLst>
              <a:ext uri="{FF2B5EF4-FFF2-40B4-BE49-F238E27FC236}">
                <a16:creationId xmlns:a16="http://schemas.microsoft.com/office/drawing/2014/main" id="{F7768659-FA5C-E744-7D8E-7925580D4E75}"/>
              </a:ext>
            </a:extLst>
          </p:cNvPr>
          <p:cNvSpPr/>
          <p:nvPr/>
        </p:nvSpPr>
        <p:spPr>
          <a:xfrm>
            <a:off x="9573657" y="3764259"/>
            <a:ext cx="649996" cy="19079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9180317"/>
      </p:ext>
    </p:extLst>
  </p:cSld>
  <p:clrMapOvr>
    <a:masterClrMapping/>
  </p:clrMapOvr>
</p:sld>
</file>

<file path=ppt/theme/theme1.xml><?xml version="1.0" encoding="utf-8"?>
<a:theme xmlns:a="http://schemas.openxmlformats.org/drawingml/2006/main" name="表紙">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インデックス">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コンテンツ扉">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説明ページ">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288394CA23402B409981E2E75D0C0376" ma:contentTypeVersion="7" ma:contentTypeDescription="新しいドキュメントを作成します。" ma:contentTypeScope="" ma:versionID="478387fcd5d32e7abd5ae6fa40c7a4a3">
  <xsd:schema xmlns:xsd="http://www.w3.org/2001/XMLSchema" xmlns:xs="http://www.w3.org/2001/XMLSchema" xmlns:p="http://schemas.microsoft.com/office/2006/metadata/properties" xmlns:ns3="a9389fa2-add8-4853-8b42-44b440df2f1e" xmlns:ns4="cbb0b6e0-80bc-41b7-8336-0b8443e8d384" targetNamespace="http://schemas.microsoft.com/office/2006/metadata/properties" ma:root="true" ma:fieldsID="6bfbbaa74efca2bf1f67cd2f8c74c9c8" ns3:_="" ns4:_="">
    <xsd:import namespace="a9389fa2-add8-4853-8b42-44b440df2f1e"/>
    <xsd:import namespace="cbb0b6e0-80bc-41b7-8336-0b8443e8d384"/>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389fa2-add8-4853-8b42-44b440df2f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bb0b6e0-80bc-41b7-8336-0b8443e8d384" elementFormDefault="qualified">
    <xsd:import namespace="http://schemas.microsoft.com/office/2006/documentManagement/types"/>
    <xsd:import namespace="http://schemas.microsoft.com/office/infopath/2007/PartnerControls"/>
    <xsd:element name="SharedWithUsers" ma:index="11"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共有相手の詳細情報" ma:internalName="SharedWithDetails" ma:readOnly="true">
      <xsd:simpleType>
        <xsd:restriction base="dms:Note">
          <xsd:maxLength value="255"/>
        </xsd:restriction>
      </xsd:simpleType>
    </xsd:element>
    <xsd:element name="SharingHintHash" ma:index="13" nillable="true" ma:displayName="共有のヒントのハッシュ"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a9389fa2-add8-4853-8b42-44b440df2f1e" xsi:nil="true"/>
  </documentManagement>
</p:properties>
</file>

<file path=customXml/itemProps1.xml><?xml version="1.0" encoding="utf-8"?>
<ds:datastoreItem xmlns:ds="http://schemas.openxmlformats.org/officeDocument/2006/customXml" ds:itemID="{6F20F481-E198-416A-84A7-0B1B2644A2E8}">
  <ds:schemaRefs>
    <ds:schemaRef ds:uri="http://schemas.microsoft.com/sharepoint/v3/contenttype/forms"/>
  </ds:schemaRefs>
</ds:datastoreItem>
</file>

<file path=customXml/itemProps2.xml><?xml version="1.0" encoding="utf-8"?>
<ds:datastoreItem xmlns:ds="http://schemas.openxmlformats.org/officeDocument/2006/customXml" ds:itemID="{B6B30520-D278-4788-82ED-FBCEF90C2A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389fa2-add8-4853-8b42-44b440df2f1e"/>
    <ds:schemaRef ds:uri="cbb0b6e0-80bc-41b7-8336-0b8443e8d3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21EF08D-F8DA-4975-B7B2-B9EB78E5EC19}">
  <ds:schemaRefs>
    <ds:schemaRef ds:uri="http://schemas.microsoft.com/office/2006/documentManagement/types"/>
    <ds:schemaRef ds:uri="http://www.w3.org/XML/1998/namespace"/>
    <ds:schemaRef ds:uri="cbb0b6e0-80bc-41b7-8336-0b8443e8d384"/>
    <ds:schemaRef ds:uri="http://schemas.microsoft.com/office/infopath/2007/PartnerControls"/>
    <ds:schemaRef ds:uri="a9389fa2-add8-4853-8b42-44b440df2f1e"/>
    <ds:schemaRef ds:uri="http://purl.org/dc/elements/1.1/"/>
    <ds:schemaRef ds:uri="http://purl.org/dc/dcmitype/"/>
    <ds:schemaRef ds:uri="http://schemas.openxmlformats.org/package/2006/metadata/core-properti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40824</TotalTime>
  <Words>1428</Words>
  <Application>Microsoft Office PowerPoint</Application>
  <PresentationFormat>ワイド画面</PresentationFormat>
  <Paragraphs>146</Paragraphs>
  <Slides>12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4</vt:i4>
      </vt:variant>
      <vt:variant>
        <vt:lpstr>スライド タイトル</vt:lpstr>
      </vt:variant>
      <vt:variant>
        <vt:i4>12</vt:i4>
      </vt:variant>
    </vt:vector>
  </HeadingPairs>
  <TitlesOfParts>
    <vt:vector size="23" baseType="lpstr">
      <vt:lpstr>Meiryo UI</vt:lpstr>
      <vt:lpstr>小塚ゴシック Pr6N B</vt:lpstr>
      <vt:lpstr>游ゴシック</vt:lpstr>
      <vt:lpstr>游ゴシック Light</vt:lpstr>
      <vt:lpstr>游ゴシック Medium</vt:lpstr>
      <vt:lpstr>Arial</vt:lpstr>
      <vt:lpstr>Lucida Sans Unicode</vt:lpstr>
      <vt:lpstr>表紙</vt:lpstr>
      <vt:lpstr>インデックス</vt:lpstr>
      <vt:lpstr>コンテンツ扉</vt:lpstr>
      <vt:lpstr>説明ページ</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石上 学</dc:creator>
  <cp:lastModifiedBy>Hirai, Taishi / 平井　大志</cp:lastModifiedBy>
  <cp:revision>566</cp:revision>
  <dcterms:created xsi:type="dcterms:W3CDTF">2021-03-26T09:54:52Z</dcterms:created>
  <dcterms:modified xsi:type="dcterms:W3CDTF">2026-07-07T06:28:22Z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0x010100288394CA23402B409981E2E75D0C0376</vt:lpwstr>
  </property>
</Properties>
</file>