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74" r:id="rId5"/>
    <p:sldMasterId id="2147483676" r:id="rId6"/>
    <p:sldMasterId id="2147483678" r:id="rId7"/>
  </p:sldMasterIdLst>
  <p:notesMasterIdLst>
    <p:notesMasterId r:id="rId20"/>
  </p:notesMasterIdLst>
  <p:sldIdLst>
    <p:sldId id="303" r:id="rId8"/>
    <p:sldId id="305" r:id="rId9"/>
    <p:sldId id="439" r:id="rId10"/>
    <p:sldId id="426" r:id="rId11"/>
    <p:sldId id="507" r:id="rId12"/>
    <p:sldId id="512" r:id="rId13"/>
    <p:sldId id="513" r:id="rId14"/>
    <p:sldId id="514" r:id="rId15"/>
    <p:sldId id="515" r:id="rId16"/>
    <p:sldId id="511" r:id="rId17"/>
    <p:sldId id="516" r:id="rId18"/>
    <p:sldId id="30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chi, Takamasa / 野口　剛正" initials="NT/野" lastIdx="7" clrIdx="0">
    <p:extLst>
      <p:ext uri="{19B8F6BF-5375-455C-9EA6-DF929625EA0E}">
        <p15:presenceInfo xmlns:p15="http://schemas.microsoft.com/office/powerpoint/2012/main" userId="S::takamasa_noguchi@earthbrain.com::ceafb38f-d8e3-4660-ae65-2864b01995d3" providerId="AD"/>
      </p:ext>
    </p:extLst>
  </p:cmAuthor>
  <p:cmAuthor id="2" name="Noguchi, Takamasa / 野口　剛正" initials="NT/野 [2]" lastIdx="2" clrIdx="1">
    <p:extLst>
      <p:ext uri="{19B8F6BF-5375-455C-9EA6-DF929625EA0E}">
        <p15:presenceInfo xmlns:p15="http://schemas.microsoft.com/office/powerpoint/2012/main" userId="Noguchi, Takamasa / 野口　剛正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DA"/>
    <a:srgbClr val="4472C4"/>
    <a:srgbClr val="1B477D"/>
    <a:srgbClr val="106EBE"/>
    <a:srgbClr val="CBCBCB"/>
    <a:srgbClr val="562276"/>
    <a:srgbClr val="107C41"/>
    <a:srgbClr val="FFFF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2C15A8-13BE-4567-9921-EA6711A388AE}" v="28" dt="2023-10-19T14:52:40.3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89" autoAdjust="0"/>
    <p:restoredTop sz="96279" autoAdjust="0"/>
  </p:normalViewPr>
  <p:slideViewPr>
    <p:cSldViewPr snapToGrid="0">
      <p:cViewPr varScale="1">
        <p:scale>
          <a:sx n="75" d="100"/>
          <a:sy n="75" d="100"/>
        </p:scale>
        <p:origin x="1229" y="6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954FD-EF7C-41B0-8818-C6BFA0D60357}" type="datetimeFigureOut">
              <a:rPr kumimoji="1" lang="ja-JP" altLang="en-US" smtClean="0"/>
              <a:t>2026/7/7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C4712-C961-4964-A6BD-ABFE8C0FBF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39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85FD64-47BF-45FD-A62F-371D933FA04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60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99963A55-18A4-499B-AF90-F8666C6BAD07}"/>
              </a:ext>
            </a:extLst>
          </p:cNvPr>
          <p:cNvSpPr txBox="1">
            <a:spLocks/>
          </p:cNvSpPr>
          <p:nvPr userDrawn="1"/>
        </p:nvSpPr>
        <p:spPr>
          <a:xfrm>
            <a:off x="1363203" y="3429000"/>
            <a:ext cx="3632237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游ゴシック Medium" panose="020B0500000000000000" pitchFamily="50" charset="-128"/>
              </a:defRPr>
            </a:lvl1pPr>
          </a:lstStyle>
          <a:p>
            <a:r>
              <a:rPr lang="ja-JP" altLang="en-US" sz="2200" dirty="0">
                <a:solidFill>
                  <a:srgbClr val="0000CA"/>
                </a:solidFill>
              </a:rPr>
              <a:t>本日のアジェンダ</a:t>
            </a:r>
          </a:p>
        </p:txBody>
      </p:sp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4401" y="2445949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2751" y="2445713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0" name="テキスト プレースホルダー 18">
            <a:extLst>
              <a:ext uri="{FF2B5EF4-FFF2-40B4-BE49-F238E27FC236}">
                <a16:creationId xmlns:a16="http://schemas.microsoft.com/office/drawing/2014/main" id="{B21ABF86-ABC5-457B-931A-A31F452B3C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94401" y="3090095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1" name="テキスト プレースホルダー 24">
            <a:extLst>
              <a:ext uri="{FF2B5EF4-FFF2-40B4-BE49-F238E27FC236}">
                <a16:creationId xmlns:a16="http://schemas.microsoft.com/office/drawing/2014/main" id="{A18AF46B-4CBD-413E-9E2A-6B41FCA1BB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51" y="3089859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2" name="テキスト プレースホルダー 18">
            <a:extLst>
              <a:ext uri="{FF2B5EF4-FFF2-40B4-BE49-F238E27FC236}">
                <a16:creationId xmlns:a16="http://schemas.microsoft.com/office/drawing/2014/main" id="{21F160C3-C2C2-44CD-A0D3-95469A8E38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94401" y="3734241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3" name="テキスト プレースホルダー 24">
            <a:extLst>
              <a:ext uri="{FF2B5EF4-FFF2-40B4-BE49-F238E27FC236}">
                <a16:creationId xmlns:a16="http://schemas.microsoft.com/office/drawing/2014/main" id="{76BD1657-8D93-47D8-A6BF-6EE2E99E83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62751" y="3734005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4" name="テキスト プレースホルダー 18">
            <a:extLst>
              <a:ext uri="{FF2B5EF4-FFF2-40B4-BE49-F238E27FC236}">
                <a16:creationId xmlns:a16="http://schemas.microsoft.com/office/drawing/2014/main" id="{0F09644A-15BC-463D-A05C-3973A838F4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4401" y="4378387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5" name="テキスト プレースホルダー 24">
            <a:extLst>
              <a:ext uri="{FF2B5EF4-FFF2-40B4-BE49-F238E27FC236}">
                <a16:creationId xmlns:a16="http://schemas.microsoft.com/office/drawing/2014/main" id="{4CD3D390-9AE8-494A-A09E-C5CCB969DF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62751" y="4378151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32983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82273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6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8901D54-967B-4EC0-A18B-2ED475DB0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00" b="18500"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D346E2-38A5-44BE-A92D-199A2510E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B33EA6-5E4F-4C45-AFC8-625F13591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16161B-1D45-4E88-8575-4D9BFF792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82E1-8E0D-434A-9DF4-7C2ABD1A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219075"/>
            <a:ext cx="11137900" cy="954569"/>
          </a:xfrm>
        </p:spPr>
        <p:txBody>
          <a:bodyPr lIns="91440" tIns="45720" rIns="91440" bIns="45720" anchor="ctr" anchorCtr="0"/>
          <a:lstStyle/>
          <a:p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Smart Construction Simulation</a:t>
            </a:r>
            <a:br>
              <a:rPr lang="en-US" altLang="ja-JP" dirty="0">
                <a:latin typeface="小塚ゴシック Pr6N B"/>
                <a:ea typeface="小塚ゴシック Pr6N B"/>
                <a:cs typeface="Lucida Sans Unicode"/>
              </a:rPr>
            </a:br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2026.7.7(Schedule) About the Release Version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84069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75189-DE80-B909-0C16-B9D95DF00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8B72DB5-267E-BC04-C247-0887F6A608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</a:endParaRPr>
          </a:p>
        </p:txBody>
      </p:sp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D70AC3A9-6ACF-1C10-E0FE-B1709FFCF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84792"/>
              </p:ext>
            </p:extLst>
          </p:nvPr>
        </p:nvGraphicFramePr>
        <p:xfrm>
          <a:off x="497711" y="863328"/>
          <a:ext cx="11547985" cy="5670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850809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8955655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3741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52966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Machine</a:t>
                      </a:r>
                      <a:b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</a:b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Simulation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Fixed an issue where trucks would be overtaken while waiting at a traffic light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　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on a shared route</a:t>
                      </a:r>
                      <a:endParaRPr kumimoji="1" lang="en-US" altLang="ja-JP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We have fixed an issue where a dump truck waiting at a traffic light on a shared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lane would be overtaken by a dump truck in another lane. Overtaking will no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longer occur while waiting at a traffic light.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DD554E12-6DFF-FC7E-CA91-77C58E63C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990" y="2555758"/>
            <a:ext cx="6037243" cy="3890669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A1F45F6-0E17-A16D-B7F5-8E113D9A5644}"/>
              </a:ext>
            </a:extLst>
          </p:cNvPr>
          <p:cNvSpPr/>
          <p:nvPr/>
        </p:nvSpPr>
        <p:spPr>
          <a:xfrm>
            <a:off x="7489423" y="3133879"/>
            <a:ext cx="850345" cy="9562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FFC4A0A-6FB7-DF26-33DC-6CCE20008FB6}"/>
              </a:ext>
            </a:extLst>
          </p:cNvPr>
          <p:cNvCxnSpPr/>
          <p:nvPr/>
        </p:nvCxnSpPr>
        <p:spPr>
          <a:xfrm flipH="1" flipV="1">
            <a:off x="8415369" y="2834162"/>
            <a:ext cx="1586429" cy="251184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6E2800A2-A1D1-C361-10EA-7B529B15F1E8}"/>
              </a:ext>
            </a:extLst>
          </p:cNvPr>
          <p:cNvSpPr/>
          <p:nvPr/>
        </p:nvSpPr>
        <p:spPr>
          <a:xfrm>
            <a:off x="4715548" y="5198104"/>
            <a:ext cx="4144715" cy="956206"/>
          </a:xfrm>
          <a:prstGeom prst="wedgeRectCallout">
            <a:avLst>
              <a:gd name="adj1" fmla="val 48265"/>
              <a:gd name="adj2" fmla="val 134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/>
              <a:t>Modified to prevent dump trucks in other lanes from passing while waiting at a traffic light</a:t>
            </a:r>
          </a:p>
          <a:p>
            <a:pPr algn="ctr"/>
            <a:r>
              <a:rPr kumimoji="1" lang="ja-JP" altLang="en-US" sz="1100" b="1" dirty="0"/>
              <a:t>信号待ちで他走路のダンプに追い越されないように改修</a:t>
            </a:r>
            <a:endParaRPr kumimoji="1" lang="en-US" altLang="ja-JP" sz="1100" b="1" dirty="0"/>
          </a:p>
        </p:txBody>
      </p:sp>
    </p:spTree>
    <p:extLst>
      <p:ext uri="{BB962C8B-B14F-4D97-AF65-F5344CB8AC3E}">
        <p14:creationId xmlns:p14="http://schemas.microsoft.com/office/powerpoint/2010/main" val="3119140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75189-DE80-B909-0C16-B9D95DF00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8B72DB5-267E-BC04-C247-0887F6A608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</a:endParaRPr>
          </a:p>
        </p:txBody>
      </p:sp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D70AC3A9-6ACF-1C10-E0FE-B1709FFCF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014844"/>
              </p:ext>
            </p:extLst>
          </p:nvPr>
        </p:nvGraphicFramePr>
        <p:xfrm>
          <a:off x="497711" y="863328"/>
          <a:ext cx="11547985" cy="5670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850809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8955655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3741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52966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Machine</a:t>
                      </a:r>
                      <a:b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</a:b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Simulation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Fixed an issue where only dumps were displayed on non-working days on the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　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schedule screen</a:t>
                      </a:r>
                      <a:endParaRPr kumimoji="1" lang="en-US" altLang="ja-JP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We have fixed an issue where, in certain locale settings, the digit separator (.)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automatically inserted when entering numbers with four or more digits was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interpreted as a decimal point, preventing users from entering the correct values.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pic>
        <p:nvPicPr>
          <p:cNvPr id="13" name="図 12">
            <a:extLst>
              <a:ext uri="{FF2B5EF4-FFF2-40B4-BE49-F238E27FC236}">
                <a16:creationId xmlns:a16="http://schemas.microsoft.com/office/drawing/2014/main" id="{97F986A1-A20A-3393-964B-DA51C8D2A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486" y="2567043"/>
            <a:ext cx="4040271" cy="389188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62EEC0F-DCFF-B623-AD26-F64AEA9C1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080" y="2567043"/>
            <a:ext cx="4061683" cy="389188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8823189-00DD-1A5A-49FF-F227CFE89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262" y="4008251"/>
            <a:ext cx="3059147" cy="668385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B387258-6BE9-24AF-86D8-883A8C57AD64}"/>
              </a:ext>
            </a:extLst>
          </p:cNvPr>
          <p:cNvSpPr/>
          <p:nvPr/>
        </p:nvSpPr>
        <p:spPr>
          <a:xfrm>
            <a:off x="4192510" y="3175677"/>
            <a:ext cx="1000445" cy="395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D3284F82-D216-4FCC-EAED-2E4AF48367FE}"/>
              </a:ext>
            </a:extLst>
          </p:cNvPr>
          <p:cNvSpPr/>
          <p:nvPr/>
        </p:nvSpPr>
        <p:spPr>
          <a:xfrm>
            <a:off x="4343108" y="3612537"/>
            <a:ext cx="699247" cy="39571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0FBD5C0-11D2-B093-A116-2C0F3A31B977}"/>
              </a:ext>
            </a:extLst>
          </p:cNvPr>
          <p:cNvSpPr/>
          <p:nvPr/>
        </p:nvSpPr>
        <p:spPr>
          <a:xfrm>
            <a:off x="5287815" y="4094802"/>
            <a:ext cx="1298602" cy="581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1A1F4EB-1526-FC4D-B1C9-A1274F76CBAD}"/>
              </a:ext>
            </a:extLst>
          </p:cNvPr>
          <p:cNvSpPr/>
          <p:nvPr/>
        </p:nvSpPr>
        <p:spPr>
          <a:xfrm>
            <a:off x="8452168" y="3195939"/>
            <a:ext cx="1000445" cy="395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68B49C65-D04C-59C1-33AF-B7C2336F4366}"/>
              </a:ext>
            </a:extLst>
          </p:cNvPr>
          <p:cNvSpPr/>
          <p:nvPr/>
        </p:nvSpPr>
        <p:spPr>
          <a:xfrm>
            <a:off x="6172370" y="2567043"/>
            <a:ext cx="1432392" cy="317427"/>
          </a:xfrm>
          <a:prstGeom prst="wedgeRectCallout">
            <a:avLst>
              <a:gd name="adj1" fmla="val 48265"/>
              <a:gd name="adj2" fmla="val 13405"/>
            </a:avLst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/>
              <a:t>Before</a:t>
            </a:r>
          </a:p>
        </p:txBody>
      </p:sp>
      <p:sp>
        <p:nvSpPr>
          <p:cNvPr id="29" name="吹き出し: 四角形 28">
            <a:extLst>
              <a:ext uri="{FF2B5EF4-FFF2-40B4-BE49-F238E27FC236}">
                <a16:creationId xmlns:a16="http://schemas.microsoft.com/office/drawing/2014/main" id="{CABCD87B-2DA7-0412-675C-17C8D07A3192}"/>
              </a:ext>
            </a:extLst>
          </p:cNvPr>
          <p:cNvSpPr/>
          <p:nvPr/>
        </p:nvSpPr>
        <p:spPr>
          <a:xfrm>
            <a:off x="10431365" y="2567042"/>
            <a:ext cx="1432392" cy="317427"/>
          </a:xfrm>
          <a:prstGeom prst="wedgeRectCallout">
            <a:avLst>
              <a:gd name="adj1" fmla="val 48265"/>
              <a:gd name="adj2" fmla="val 13405"/>
            </a:avLst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/>
              <a:t>After</a:t>
            </a:r>
          </a:p>
        </p:txBody>
      </p:sp>
      <p:sp>
        <p:nvSpPr>
          <p:cNvPr id="31" name="吹き出し: 四角形 30">
            <a:extLst>
              <a:ext uri="{FF2B5EF4-FFF2-40B4-BE49-F238E27FC236}">
                <a16:creationId xmlns:a16="http://schemas.microsoft.com/office/drawing/2014/main" id="{67462BFB-1C8A-C321-63D2-F20234FEF243}"/>
              </a:ext>
            </a:extLst>
          </p:cNvPr>
          <p:cNvSpPr/>
          <p:nvPr/>
        </p:nvSpPr>
        <p:spPr>
          <a:xfrm>
            <a:off x="3543080" y="6006919"/>
            <a:ext cx="4061682" cy="440106"/>
          </a:xfrm>
          <a:prstGeom prst="wedgeRectCallout">
            <a:avLst>
              <a:gd name="adj1" fmla="val 48265"/>
              <a:gd name="adj2" fmla="val 134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/>
              <a:t>When a period is used as the digit separator, the number is deleted.</a:t>
            </a:r>
          </a:p>
          <a:p>
            <a:pPr algn="ctr"/>
            <a:r>
              <a:rPr kumimoji="1" lang="ja-JP" altLang="en-US" sz="900" b="1" dirty="0"/>
              <a:t>数値の桁区切りがピリオドの場合に、数値が削除されてしまう</a:t>
            </a:r>
            <a:endParaRPr kumimoji="1" lang="en-US" altLang="ja-JP" sz="900" b="1" dirty="0"/>
          </a:p>
        </p:txBody>
      </p:sp>
      <p:sp>
        <p:nvSpPr>
          <p:cNvPr id="33" name="吹き出し: 四角形 32">
            <a:extLst>
              <a:ext uri="{FF2B5EF4-FFF2-40B4-BE49-F238E27FC236}">
                <a16:creationId xmlns:a16="http://schemas.microsoft.com/office/drawing/2014/main" id="{D4877536-FF47-36CA-56C9-9D0AF83B325F}"/>
              </a:ext>
            </a:extLst>
          </p:cNvPr>
          <p:cNvSpPr/>
          <p:nvPr/>
        </p:nvSpPr>
        <p:spPr>
          <a:xfrm>
            <a:off x="7812780" y="6006919"/>
            <a:ext cx="4040271" cy="440106"/>
          </a:xfrm>
          <a:prstGeom prst="wedgeRectCallout">
            <a:avLst>
              <a:gd name="adj1" fmla="val 48265"/>
              <a:gd name="adj2" fmla="val 134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/>
              <a:t>Modified to allow entry of the intended values.</a:t>
            </a:r>
          </a:p>
          <a:p>
            <a:pPr algn="ctr"/>
            <a:r>
              <a:rPr kumimoji="1" lang="ja-JP" altLang="en-US" sz="800" b="1" dirty="0"/>
              <a:t>意図した数値が入力できるように改修</a:t>
            </a:r>
            <a:endParaRPr kumimoji="1" lang="en-US" altLang="ja-JP" sz="800" b="1" dirty="0"/>
          </a:p>
        </p:txBody>
      </p:sp>
    </p:spTree>
    <p:extLst>
      <p:ext uri="{BB962C8B-B14F-4D97-AF65-F5344CB8AC3E}">
        <p14:creationId xmlns:p14="http://schemas.microsoft.com/office/powerpoint/2010/main" val="2381614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A0DC60-CB39-0F4C-B7BB-D68C7BF77B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sz="2000" dirty="0"/>
              <a:t>EOF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34786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19420CB-CF56-435A-A5AD-9C1751E31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  <a:ea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400EDE-EE2F-4FB8-9778-A5A6D5083400}"/>
              </a:ext>
            </a:extLst>
          </p:cNvPr>
          <p:cNvSpPr txBox="1"/>
          <p:nvPr/>
        </p:nvSpPr>
        <p:spPr>
          <a:xfrm>
            <a:off x="276468" y="689475"/>
            <a:ext cx="11779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/>
                <a:cs typeface="+mn-cs"/>
              </a:rPr>
              <a:t>We are pleased to announce the release of updates to "Smart Construction Simulation" with the following schedule and content.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Due to system maintenance, the relevant services will not be available during the following dates.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(*The release schedule, time, and contents are subject to change depending on the situation. Please understand this in advance.)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1B4B9D-12EA-4BC5-4859-8E23CDDB1A22}"/>
              </a:ext>
            </a:extLst>
          </p:cNvPr>
          <p:cNvSpPr txBox="1"/>
          <p:nvPr/>
        </p:nvSpPr>
        <p:spPr>
          <a:xfrm>
            <a:off x="497710" y="1948105"/>
            <a:ext cx="822719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kumimoji="0" lang="en-US" altLang="ja-JP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Schedule</a:t>
            </a:r>
            <a:r>
              <a:rPr kumimoji="0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：</a:t>
            </a:r>
            <a:r>
              <a:rPr kumimoji="0" lang="en-US" altLang="ja-JP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</a:t>
            </a:r>
            <a:r>
              <a:rPr lang="en-US" altLang="ja-JP" u="sng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Tuesday</a:t>
            </a:r>
            <a:r>
              <a:rPr kumimoji="0" lang="en-US" altLang="ja-JP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, </a:t>
            </a:r>
            <a:r>
              <a:rPr lang="en-US" altLang="ja-JP" u="sng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July</a:t>
            </a:r>
            <a:r>
              <a:rPr kumimoji="0" lang="en-US" altLang="ja-JP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7 (Japan time) </a:t>
            </a:r>
            <a:r>
              <a:rPr kumimoji="0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</a:t>
            </a:r>
            <a:r>
              <a:rPr kumimoji="0" lang="en-US" altLang="ja-JP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7:00 p.m. - 12:00 p.m.</a:t>
            </a:r>
            <a:r>
              <a:rPr kumimoji="1" lang="en-US" altLang="ja-JP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</a:t>
            </a:r>
            <a:endParaRPr kumimoji="1" lang="en-US" altLang="ja-JP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20" name="表 5">
            <a:extLst>
              <a:ext uri="{FF2B5EF4-FFF2-40B4-BE49-F238E27FC236}">
                <a16:creationId xmlns:a16="http://schemas.microsoft.com/office/drawing/2014/main" id="{23FC66BD-76AB-D985-7D4B-E3C18890D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615842"/>
              </p:ext>
            </p:extLst>
          </p:nvPr>
        </p:nvGraphicFramePr>
        <p:xfrm>
          <a:off x="134471" y="2317438"/>
          <a:ext cx="11923057" cy="4236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682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230599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4003139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  <a:gridCol w="5034243">
                  <a:extLst>
                    <a:ext uri="{9D8B030D-6E8A-4147-A177-3AD203B41FA5}">
                      <a16:colId xmlns:a16="http://schemas.microsoft.com/office/drawing/2014/main" val="1160287430"/>
                    </a:ext>
                  </a:extLst>
                </a:gridCol>
              </a:tblGrid>
              <a:tr h="3177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12082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Simulation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(Function Improvement)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Maintaining IFC Display Status When Editing the Schedule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When editing tasks in the schedule, IFCs corresponding to the current schedule status are now displayed. You can now edit while keeping the schedule in its current state.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972710"/>
                  </a:ext>
                </a:extLst>
              </a:tr>
              <a:tr h="126511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Simulation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Fixed an issue where clicking the “Dashboard” link did not navigate to the relevant site after loading from the site list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We have fixed an issue where clicking the “Dashboard” link immediately after opening a site from the site list would redirect the user to the site list on the </a:t>
                      </a:r>
                      <a:r>
                        <a:rPr kumimoji="1" lang="en-US" altLang="ja-JP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Dashboard.Now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even immediately after opening a site, the user will be redirected to the corresponding site on the Dashboard.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920540"/>
                  </a:ext>
                </a:extLst>
              </a:tr>
              <a:tr h="14456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Simulation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Fixed an issue where the route was not updated due to changes in soil volume when creating a soil distribution plan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We have fixed an issue where the route was not updated based on the soil volume set when creating a soil distribution plan. Just as during animation playback, the route will now update in response to terrain changes when creating a soil distribution plan.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102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03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19420CB-CF56-435A-A5AD-9C1751E31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</a:endParaRPr>
          </a:p>
        </p:txBody>
      </p:sp>
      <p:graphicFrame>
        <p:nvGraphicFramePr>
          <p:cNvPr id="20" name="表 5">
            <a:extLst>
              <a:ext uri="{FF2B5EF4-FFF2-40B4-BE49-F238E27FC236}">
                <a16:creationId xmlns:a16="http://schemas.microsoft.com/office/drawing/2014/main" id="{23FC66BD-76AB-D985-7D4B-E3C18890D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148643"/>
              </p:ext>
            </p:extLst>
          </p:nvPr>
        </p:nvGraphicFramePr>
        <p:xfrm>
          <a:off x="119642" y="893648"/>
          <a:ext cx="11930362" cy="5563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0037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2307406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4005592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  <a:gridCol w="5037327">
                  <a:extLst>
                    <a:ext uri="{9D8B030D-6E8A-4147-A177-3AD203B41FA5}">
                      <a16:colId xmlns:a16="http://schemas.microsoft.com/office/drawing/2014/main" val="1160287430"/>
                    </a:ext>
                  </a:extLst>
                </a:gridCol>
              </a:tblGrid>
              <a:tr h="31802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10839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4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Simulation</a:t>
                      </a:r>
                      <a:b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</a:b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Fixed an issue where coordinate values were converted to meters and output on-site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We have fixed an issue where, when exporting terrain data (</a:t>
                      </a:r>
                      <a:r>
                        <a:rPr kumimoji="1" lang="en-US" altLang="ja-JP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LandXML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from sites that use feet (ft) as their unit system, the coordinate values were being converted to meters (m). </a:t>
                      </a:r>
                      <a:r>
                        <a:rPr kumimoji="1" lang="en-US" altLang="ja-JP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LandXML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will now be exported using the site's unit system.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863237"/>
                  </a:ext>
                </a:extLst>
              </a:tr>
              <a:tr h="10293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Simulation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Fixed an issue where only dumps were displayed on non-working days on the schedule screen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We have fixed an issue where only dump trucks were displayed in the animation for non-operational days on the schedule screen. As with other construction machinery, dump trucks configured for soil distribution will now be displayed only on operational days.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497852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6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Simulation</a:t>
                      </a:r>
                      <a:b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</a:b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Fixed an issue where changes to the change rate (C) were not reflected in the total soil volume display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We have fixed an issue where changes to the change rate (C) on the Cut/Fill Volume screen were not reflected in the total volume display. Changes to the change rate will now be reflected in the displays for each area and the total volume.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566597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7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Machine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Simulation</a:t>
                      </a:r>
                      <a:b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</a:b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Fixed an issue where trucks would be overtaken while waiting at a traffic light on a shared route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We have fixed an issue where a dump truck waiting at a traffic light on a shared lane would be overtaken by a dump truck in another lane. Overtaking will no longer occur while waiting at a traffic light.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537484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8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Machine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Simulation</a:t>
                      </a:r>
                      <a:b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</a:b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Fixed an issue where only dumps were displayed on non-working days on the schedule screen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We have fixed an issue where, in certain locale settings, the digit separator (.) automatically inserted when entering numbers with four or more digits was interpreted as a decimal point, preventing users from entering the correct values.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728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3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75189-DE80-B909-0C16-B9D95DF00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8B72DB5-267E-BC04-C247-0887F6A608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</a:endParaRPr>
          </a:p>
        </p:txBody>
      </p:sp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D70AC3A9-6ACF-1C10-E0FE-B1709FFCF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838840"/>
              </p:ext>
            </p:extLst>
          </p:nvPr>
        </p:nvGraphicFramePr>
        <p:xfrm>
          <a:off x="497711" y="863328"/>
          <a:ext cx="11547985" cy="5670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850809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8955655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3741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52966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Simulation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(Function Improvement)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Maintaining IFC Display Status When Editing the Schedule</a:t>
                      </a:r>
                      <a:endParaRPr kumimoji="1" lang="en-US" altLang="ja-JP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When editing tasks in the schedule, IFCs corresponding to the current schedule 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        status are now displayed. You can now edit while keeping the schedule in its 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        current state.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87A93FB4-50DD-EAB4-599E-63A5E8814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440" y="2313543"/>
            <a:ext cx="2172002" cy="203387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8645156-404E-93E3-C8D7-A56980A46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320" y="4335711"/>
            <a:ext cx="2184122" cy="2022169"/>
          </a:xfrm>
          <a:prstGeom prst="rect">
            <a:avLst/>
          </a:prstGeom>
        </p:spPr>
      </p:pic>
      <p:sp>
        <p:nvSpPr>
          <p:cNvPr id="28" name="矢印: 右 27">
            <a:extLst>
              <a:ext uri="{FF2B5EF4-FFF2-40B4-BE49-F238E27FC236}">
                <a16:creationId xmlns:a16="http://schemas.microsoft.com/office/drawing/2014/main" id="{AF112263-B5D0-F3B0-0D85-CA80C991FCC2}"/>
              </a:ext>
            </a:extLst>
          </p:cNvPr>
          <p:cNvSpPr/>
          <p:nvPr/>
        </p:nvSpPr>
        <p:spPr>
          <a:xfrm>
            <a:off x="8895412" y="3840638"/>
            <a:ext cx="683046" cy="101355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吹き出し: 四角形 29">
            <a:extLst>
              <a:ext uri="{FF2B5EF4-FFF2-40B4-BE49-F238E27FC236}">
                <a16:creationId xmlns:a16="http://schemas.microsoft.com/office/drawing/2014/main" id="{01B39CB3-D70F-BE55-6693-2DEADEC5AA2F}"/>
              </a:ext>
            </a:extLst>
          </p:cNvPr>
          <p:cNvSpPr/>
          <p:nvPr/>
        </p:nvSpPr>
        <p:spPr>
          <a:xfrm>
            <a:off x="9741440" y="2325245"/>
            <a:ext cx="864082" cy="230669"/>
          </a:xfrm>
          <a:prstGeom prst="wedgeRectCallout">
            <a:avLst>
              <a:gd name="adj1" fmla="val 48265"/>
              <a:gd name="adj2" fmla="val 13405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b="1" dirty="0"/>
              <a:t>Before</a:t>
            </a:r>
          </a:p>
        </p:txBody>
      </p:sp>
      <p:sp>
        <p:nvSpPr>
          <p:cNvPr id="32" name="吹き出し: 四角形 31">
            <a:extLst>
              <a:ext uri="{FF2B5EF4-FFF2-40B4-BE49-F238E27FC236}">
                <a16:creationId xmlns:a16="http://schemas.microsoft.com/office/drawing/2014/main" id="{896BBA96-578A-AB58-31F7-4CACB0FA2A90}"/>
              </a:ext>
            </a:extLst>
          </p:cNvPr>
          <p:cNvSpPr/>
          <p:nvPr/>
        </p:nvSpPr>
        <p:spPr>
          <a:xfrm>
            <a:off x="9729320" y="4335711"/>
            <a:ext cx="864082" cy="230669"/>
          </a:xfrm>
          <a:prstGeom prst="wedgeRectCallout">
            <a:avLst>
              <a:gd name="adj1" fmla="val 48265"/>
              <a:gd name="adj2" fmla="val 13405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b="1" dirty="0"/>
              <a:t>After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3218AC4-A89A-B410-18DE-82E43FA8B3C2}"/>
              </a:ext>
            </a:extLst>
          </p:cNvPr>
          <p:cNvGrpSpPr/>
          <p:nvPr/>
        </p:nvGrpSpPr>
        <p:grpSpPr>
          <a:xfrm>
            <a:off x="3319955" y="2313543"/>
            <a:ext cx="5818170" cy="4044338"/>
            <a:chOff x="3319955" y="2313543"/>
            <a:chExt cx="5818170" cy="4044338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F617E682-318D-7902-AB0B-0BC6119BA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9955" y="2313543"/>
              <a:ext cx="5818170" cy="4044338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DADA02DA-2E40-A8E7-8E3A-06B370BD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19955" y="4312054"/>
              <a:ext cx="2183862" cy="337016"/>
            </a:xfrm>
            <a:prstGeom prst="rect">
              <a:avLst/>
            </a:prstGeom>
          </p:spPr>
        </p:pic>
      </p:grpSp>
      <p:sp>
        <p:nvSpPr>
          <p:cNvPr id="34" name="吹き出し: 四角形 33">
            <a:extLst>
              <a:ext uri="{FF2B5EF4-FFF2-40B4-BE49-F238E27FC236}">
                <a16:creationId xmlns:a16="http://schemas.microsoft.com/office/drawing/2014/main" id="{1AD159B1-79E5-1F3F-FDC2-191CE0525EC1}"/>
              </a:ext>
            </a:extLst>
          </p:cNvPr>
          <p:cNvSpPr/>
          <p:nvPr/>
        </p:nvSpPr>
        <p:spPr>
          <a:xfrm>
            <a:off x="6528822" y="5801772"/>
            <a:ext cx="2963537" cy="455202"/>
          </a:xfrm>
          <a:prstGeom prst="wedgeRectCallout">
            <a:avLst>
              <a:gd name="adj1" fmla="val 48265"/>
              <a:gd name="adj2" fmla="val 134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/>
              <a:t>Maintain the IFC display state even when editing tasks</a:t>
            </a:r>
            <a:br>
              <a:rPr kumimoji="1" lang="en-US" altLang="ja-JP" sz="800" b="1" dirty="0"/>
            </a:br>
            <a:r>
              <a:rPr kumimoji="1" lang="ja-JP" altLang="en-US" sz="800" b="1" dirty="0"/>
              <a:t>タスク編集時も</a:t>
            </a:r>
            <a:r>
              <a:rPr kumimoji="1" lang="en-US" altLang="ja-JP" sz="800" b="1" dirty="0"/>
              <a:t>IFC</a:t>
            </a:r>
            <a:r>
              <a:rPr kumimoji="1" lang="ja-JP" altLang="en-US" sz="800" b="1" dirty="0"/>
              <a:t>の表示状態を維持</a:t>
            </a:r>
            <a:endParaRPr kumimoji="1" lang="en-US" altLang="ja-JP" sz="800" b="1" dirty="0"/>
          </a:p>
        </p:txBody>
      </p:sp>
    </p:spTree>
    <p:extLst>
      <p:ext uri="{BB962C8B-B14F-4D97-AF65-F5344CB8AC3E}">
        <p14:creationId xmlns:p14="http://schemas.microsoft.com/office/powerpoint/2010/main" val="575765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75189-DE80-B909-0C16-B9D95DF00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8B72DB5-267E-BC04-C247-0887F6A608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</a:endParaRPr>
          </a:p>
        </p:txBody>
      </p:sp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D70AC3A9-6ACF-1C10-E0FE-B1709FFCF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100157"/>
              </p:ext>
            </p:extLst>
          </p:nvPr>
        </p:nvGraphicFramePr>
        <p:xfrm>
          <a:off x="497711" y="863328"/>
          <a:ext cx="11547985" cy="5670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850809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8955655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3741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52966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Simulation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Fixed an issue where clicking the “Dashboard” link did not navigate to the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　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relevant site after loading from the site list</a:t>
                      </a:r>
                      <a:endParaRPr kumimoji="1" lang="en-US" altLang="ja-JP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We have fixed an issue where clicking the “Dashboard” link immediately after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opening a site from the site list would redirect the user to the site list on the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6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Dashboard.Now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even immediately after opening a site, the user will be redirected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to the corresponding site on the Dashboard.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26EF0988-B5BA-FF5C-7059-467A88F5F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670" y="2853350"/>
            <a:ext cx="4911191" cy="270265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5220136-E386-4C6E-C543-A90264B11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521" y="2853350"/>
            <a:ext cx="3779405" cy="2702659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8B9CDC9-02E2-EEFD-0ABA-B956403A0788}"/>
              </a:ext>
            </a:extLst>
          </p:cNvPr>
          <p:cNvSpPr/>
          <p:nvPr/>
        </p:nvSpPr>
        <p:spPr>
          <a:xfrm>
            <a:off x="6879285" y="3373078"/>
            <a:ext cx="1162860" cy="3496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6074B6E2-CEC6-34BC-299E-18BA0236C164}"/>
              </a:ext>
            </a:extLst>
          </p:cNvPr>
          <p:cNvSpPr/>
          <p:nvPr/>
        </p:nvSpPr>
        <p:spPr>
          <a:xfrm>
            <a:off x="6879284" y="5475462"/>
            <a:ext cx="4335717" cy="941690"/>
          </a:xfrm>
          <a:prstGeom prst="wedgeRectCallout">
            <a:avLst>
              <a:gd name="adj1" fmla="val 48265"/>
              <a:gd name="adj2" fmla="val 134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/>
              <a:t>Clicking the “Dashboard” link takes me to the site list</a:t>
            </a:r>
            <a:br>
              <a:rPr kumimoji="1" lang="en-US" altLang="ja-JP" sz="1100" b="1" dirty="0"/>
            </a:br>
            <a:r>
              <a:rPr kumimoji="1" lang="en-US" altLang="ja-JP" sz="1100" b="1" dirty="0"/>
              <a:t>Dashboard</a:t>
            </a:r>
            <a:r>
              <a:rPr kumimoji="1" lang="ja-JP" altLang="en-US" sz="1100" b="1" dirty="0"/>
              <a:t>リンクで現場一覧に遷移していしまう</a:t>
            </a:r>
            <a:endParaRPr kumimoji="1" lang="en-US" altLang="ja-JP" sz="1100" b="1" dirty="0"/>
          </a:p>
          <a:p>
            <a:pPr algn="ctr"/>
            <a:r>
              <a:rPr kumimoji="1" lang="en-US" altLang="ja-JP" sz="1100" b="1" dirty="0"/>
              <a:t>→ Modified so that it now takes me to the relevant site</a:t>
            </a:r>
          </a:p>
          <a:p>
            <a:pPr algn="ctr"/>
            <a:r>
              <a:rPr kumimoji="1" lang="ja-JP" altLang="en-US" sz="1100" b="1" dirty="0"/>
              <a:t>該当現場に遷移するように改修</a:t>
            </a:r>
            <a:endParaRPr kumimoji="1" lang="en-US" altLang="ja-JP" sz="1100" b="1" dirty="0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C9D1A31C-F180-2BED-998F-4F3EBD08439B}"/>
              </a:ext>
            </a:extLst>
          </p:cNvPr>
          <p:cNvSpPr/>
          <p:nvPr/>
        </p:nvSpPr>
        <p:spPr>
          <a:xfrm>
            <a:off x="8078861" y="3275826"/>
            <a:ext cx="362714" cy="5592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86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75189-DE80-B909-0C16-B9D95DF00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8B72DB5-267E-BC04-C247-0887F6A608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</a:endParaRPr>
          </a:p>
        </p:txBody>
      </p:sp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D70AC3A9-6ACF-1C10-E0FE-B1709FFCF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965042"/>
              </p:ext>
            </p:extLst>
          </p:nvPr>
        </p:nvGraphicFramePr>
        <p:xfrm>
          <a:off x="497711" y="863328"/>
          <a:ext cx="11547985" cy="5670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850809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8955655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3741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52966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Simulation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Fixed an issue where the route was not updated due to changes in soil volume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　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when creating a soil distribution plan</a:t>
                      </a:r>
                      <a:endParaRPr kumimoji="1" lang="en-US" altLang="ja-JP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We have fixed an issue where the route was not updated based on the soil volume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set when creating a soil distribution plan. Just as during animation playback, the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route will now update in response to terrain changes when creating a soil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distribution plan.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5C236C55-6276-0597-DCAB-E7D1E686F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892" y="2898369"/>
            <a:ext cx="4381636" cy="346227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61B4268-C8C9-8449-23E0-0B219817C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528" y="2884874"/>
            <a:ext cx="4381636" cy="347577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AC24E65-038E-F0F6-8756-52E323ADA3BD}"/>
              </a:ext>
            </a:extLst>
          </p:cNvPr>
          <p:cNvSpPr/>
          <p:nvPr/>
        </p:nvSpPr>
        <p:spPr>
          <a:xfrm>
            <a:off x="10124503" y="3712683"/>
            <a:ext cx="1244906" cy="9915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E19CF13C-6CDB-1C43-E5C0-26DAD5F71C64}"/>
              </a:ext>
            </a:extLst>
          </p:cNvPr>
          <p:cNvSpPr/>
          <p:nvPr/>
        </p:nvSpPr>
        <p:spPr>
          <a:xfrm>
            <a:off x="7576528" y="5532328"/>
            <a:ext cx="4241494" cy="665129"/>
          </a:xfrm>
          <a:prstGeom prst="wedgeRectCallout">
            <a:avLst>
              <a:gd name="adj1" fmla="val 48265"/>
              <a:gd name="adj2" fmla="val 134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/>
              <a:t>Modified the system so that routes are updated based on terrain changes resulting from the soil volume set in the editing screen.</a:t>
            </a:r>
            <a:br>
              <a:rPr kumimoji="1" lang="en-US" altLang="ja-JP" sz="800" b="1" dirty="0"/>
            </a:br>
            <a:r>
              <a:rPr kumimoji="1" lang="ja-JP" altLang="en-US" sz="800" b="1" dirty="0"/>
              <a:t>編集画面でも設定する土量による地形変化に応じてルートが更新されるように改修</a:t>
            </a:r>
            <a:endParaRPr kumimoji="1" lang="en-US" altLang="ja-JP" sz="800" b="1" dirty="0"/>
          </a:p>
        </p:txBody>
      </p:sp>
    </p:spTree>
    <p:extLst>
      <p:ext uri="{BB962C8B-B14F-4D97-AF65-F5344CB8AC3E}">
        <p14:creationId xmlns:p14="http://schemas.microsoft.com/office/powerpoint/2010/main" val="134133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75189-DE80-B909-0C16-B9D95DF00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8B72DB5-267E-BC04-C247-0887F6A608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</a:endParaRPr>
          </a:p>
        </p:txBody>
      </p:sp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D70AC3A9-6ACF-1C10-E0FE-B1709FFCF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434386"/>
              </p:ext>
            </p:extLst>
          </p:nvPr>
        </p:nvGraphicFramePr>
        <p:xfrm>
          <a:off x="497711" y="863328"/>
          <a:ext cx="11547985" cy="5670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850809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8955655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3741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52966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Simulation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Fixed an issue where coordinate values were converted to meters and output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　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on-site</a:t>
                      </a:r>
                      <a:endParaRPr kumimoji="1" lang="en-US" altLang="ja-JP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We have fixed an issue where, when exporting terrain data (</a:t>
                      </a:r>
                      <a:r>
                        <a:rPr kumimoji="1" lang="en-US" altLang="ja-JP" sz="16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LandXML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from sites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that use feet (ft) as their unit system, the coordinate values were being converted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to meters (m). </a:t>
                      </a:r>
                      <a:r>
                        <a:rPr kumimoji="1" lang="en-US" altLang="ja-JP" sz="16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LandXML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will now be exported using the site's unit system.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0F0939C8-5575-9AC6-6BF2-58E4E122B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955" y="2540535"/>
            <a:ext cx="7427554" cy="3993615"/>
          </a:xfrm>
          <a:prstGeom prst="rect">
            <a:avLst/>
          </a:prstGeom>
        </p:spPr>
      </p:pic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CF479E4E-5A58-977C-8880-6DF7BE5BF726}"/>
              </a:ext>
            </a:extLst>
          </p:cNvPr>
          <p:cNvSpPr/>
          <p:nvPr/>
        </p:nvSpPr>
        <p:spPr>
          <a:xfrm>
            <a:off x="5905041" y="4718878"/>
            <a:ext cx="5384171" cy="665129"/>
          </a:xfrm>
          <a:prstGeom prst="wedgeRectCallout">
            <a:avLst>
              <a:gd name="adj1" fmla="val 48265"/>
              <a:gd name="adj2" fmla="val 134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/>
              <a:t>Modified the system so that </a:t>
            </a:r>
            <a:r>
              <a:rPr kumimoji="1" lang="en-US" altLang="ja-JP" sz="1000" b="1" dirty="0" err="1"/>
              <a:t>LandXML</a:t>
            </a:r>
            <a:r>
              <a:rPr kumimoji="1" lang="en-US" altLang="ja-JP" sz="1000" b="1" dirty="0"/>
              <a:t> is output according to the units used on-site</a:t>
            </a:r>
            <a:br>
              <a:rPr kumimoji="1" lang="en-US" altLang="ja-JP" sz="1000" b="1" dirty="0"/>
            </a:br>
            <a:r>
              <a:rPr kumimoji="1" lang="ja-JP" altLang="en-US" sz="1000" b="1" dirty="0"/>
              <a:t>現場の単位に合わせて</a:t>
            </a:r>
            <a:r>
              <a:rPr kumimoji="1" lang="en-US" altLang="ja-JP" sz="1000" b="1" dirty="0" err="1"/>
              <a:t>LandXML</a:t>
            </a:r>
            <a:r>
              <a:rPr kumimoji="1" lang="ja-JP" altLang="en-US" sz="1000" b="1" dirty="0"/>
              <a:t>が出力されるように改修</a:t>
            </a:r>
            <a:endParaRPr kumimoji="1" lang="en-US" altLang="ja-JP" sz="1000" b="1" dirty="0"/>
          </a:p>
        </p:txBody>
      </p:sp>
    </p:spTree>
    <p:extLst>
      <p:ext uri="{BB962C8B-B14F-4D97-AF65-F5344CB8AC3E}">
        <p14:creationId xmlns:p14="http://schemas.microsoft.com/office/powerpoint/2010/main" val="1932564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75189-DE80-B909-0C16-B9D95DF00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8B72DB5-267E-BC04-C247-0887F6A608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</a:endParaRPr>
          </a:p>
        </p:txBody>
      </p:sp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D70AC3A9-6ACF-1C10-E0FE-B1709FFCF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79216"/>
              </p:ext>
            </p:extLst>
          </p:nvPr>
        </p:nvGraphicFramePr>
        <p:xfrm>
          <a:off x="497711" y="863328"/>
          <a:ext cx="11547985" cy="5670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850809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8955655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3741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52966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Simulation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Fixed an issue where only dumps were displayed on non-working days on the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　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schedule screen</a:t>
                      </a:r>
                      <a:endParaRPr kumimoji="1" lang="en-US" altLang="ja-JP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We have fixed an issue where only dump trucks were displayed in the animation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for non-operational days on the schedule screen. As with other construction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machinery, dump trucks configured for soil distribution will now be displayed only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on operational days.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849681CB-FECB-CD33-C3D8-10E4A09FE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28" y="2811453"/>
            <a:ext cx="8526065" cy="3524742"/>
          </a:xfrm>
          <a:prstGeom prst="rect">
            <a:avLst/>
          </a:prstGeom>
        </p:spPr>
      </p:pic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600C905C-5D88-D1D9-4294-22A2CB84A19D}"/>
              </a:ext>
            </a:extLst>
          </p:cNvPr>
          <p:cNvSpPr/>
          <p:nvPr/>
        </p:nvSpPr>
        <p:spPr>
          <a:xfrm>
            <a:off x="6433851" y="4467801"/>
            <a:ext cx="4241494" cy="599028"/>
          </a:xfrm>
          <a:prstGeom prst="wedgeRectCallout">
            <a:avLst>
              <a:gd name="adj1" fmla="val 48265"/>
              <a:gd name="adj2" fmla="val 134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/>
              <a:t>Modified the system so that the dump is not displayed on non-business days</a:t>
            </a:r>
            <a:br>
              <a:rPr kumimoji="1" lang="en-US" altLang="ja-JP" sz="800" b="1" dirty="0"/>
            </a:br>
            <a:r>
              <a:rPr kumimoji="1" lang="ja-JP" altLang="en-US" sz="800" b="1" dirty="0"/>
              <a:t>非稼働日にダンプが表示されないように改修</a:t>
            </a:r>
            <a:endParaRPr kumimoji="1" lang="en-US" altLang="ja-JP" sz="800" b="1" dirty="0"/>
          </a:p>
        </p:txBody>
      </p:sp>
    </p:spTree>
    <p:extLst>
      <p:ext uri="{BB962C8B-B14F-4D97-AF65-F5344CB8AC3E}">
        <p14:creationId xmlns:p14="http://schemas.microsoft.com/office/powerpoint/2010/main" val="1422231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75189-DE80-B909-0C16-B9D95DF00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8B72DB5-267E-BC04-C247-0887F6A608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</a:endParaRPr>
          </a:p>
        </p:txBody>
      </p:sp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D70AC3A9-6ACF-1C10-E0FE-B1709FFCF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420327"/>
              </p:ext>
            </p:extLst>
          </p:nvPr>
        </p:nvGraphicFramePr>
        <p:xfrm>
          <a:off x="497711" y="863328"/>
          <a:ext cx="11547985" cy="5670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850809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8955655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3741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52966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Simulation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Fixed an issue where changes to the change rate (C) were not reflected in the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　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total soil volume display</a:t>
                      </a:r>
                      <a:endParaRPr kumimoji="1" lang="en-US" altLang="ja-JP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We have fixed an issue where changes to the change rate (C) on the Cut/Fill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Volume screen were not reflected in the total volume display. Changes to the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change rate will now be reflected in the displays for each area and the total volume.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60B90A3A-DFEC-7633-4D50-2B0CF78BE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13" y="2523400"/>
            <a:ext cx="8053330" cy="4010749"/>
          </a:xfrm>
          <a:prstGeom prst="rect">
            <a:avLst/>
          </a:prstGeom>
        </p:spPr>
      </p:pic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E49790EE-F148-1453-D9EF-87E6C31917CE}"/>
              </a:ext>
            </a:extLst>
          </p:cNvPr>
          <p:cNvSpPr/>
          <p:nvPr/>
        </p:nvSpPr>
        <p:spPr>
          <a:xfrm>
            <a:off x="8460953" y="4126998"/>
            <a:ext cx="2500829" cy="455202"/>
          </a:xfrm>
          <a:prstGeom prst="wedgeRectCallout">
            <a:avLst>
              <a:gd name="adj1" fmla="val 48265"/>
              <a:gd name="adj2" fmla="val 134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/>
              <a:t>Modified to reflect the total earthwork volume</a:t>
            </a:r>
            <a:br>
              <a:rPr kumimoji="1" lang="en-US" altLang="ja-JP" sz="800" b="1" dirty="0"/>
            </a:br>
            <a:r>
              <a:rPr kumimoji="1" lang="ja-JP" altLang="en-US" sz="800" b="1" dirty="0"/>
              <a:t>総土量の表示が反映されるように改修</a:t>
            </a:r>
            <a:endParaRPr kumimoji="1" lang="en-US" altLang="ja-JP" sz="800" b="1" dirty="0"/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FA7113DC-7A31-1E35-52DC-62981C686404}"/>
              </a:ext>
            </a:extLst>
          </p:cNvPr>
          <p:cNvSpPr/>
          <p:nvPr/>
        </p:nvSpPr>
        <p:spPr>
          <a:xfrm>
            <a:off x="9276201" y="4031599"/>
            <a:ext cx="649996" cy="1907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858727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ンデック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88394CA23402B409981E2E75D0C0376" ma:contentTypeVersion="7" ma:contentTypeDescription="新しいドキュメントを作成します。" ma:contentTypeScope="" ma:versionID="478387fcd5d32e7abd5ae6fa40c7a4a3">
  <xsd:schema xmlns:xsd="http://www.w3.org/2001/XMLSchema" xmlns:xs="http://www.w3.org/2001/XMLSchema" xmlns:p="http://schemas.microsoft.com/office/2006/metadata/properties" xmlns:ns3="a9389fa2-add8-4853-8b42-44b440df2f1e" xmlns:ns4="cbb0b6e0-80bc-41b7-8336-0b8443e8d384" targetNamespace="http://schemas.microsoft.com/office/2006/metadata/properties" ma:root="true" ma:fieldsID="6bfbbaa74efca2bf1f67cd2f8c74c9c8" ns3:_="" ns4:_="">
    <xsd:import namespace="a9389fa2-add8-4853-8b42-44b440df2f1e"/>
    <xsd:import namespace="cbb0b6e0-80bc-41b7-8336-0b8443e8d3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89fa2-add8-4853-8b42-44b440df2f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0b6e0-80bc-41b7-8336-0b8443e8d38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9389fa2-add8-4853-8b42-44b440df2f1e" xsi:nil="true"/>
  </documentManagement>
</p:properties>
</file>

<file path=customXml/itemProps1.xml><?xml version="1.0" encoding="utf-8"?>
<ds:datastoreItem xmlns:ds="http://schemas.openxmlformats.org/officeDocument/2006/customXml" ds:itemID="{B6B30520-D278-4788-82ED-FBCEF90C2A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389fa2-add8-4853-8b42-44b440df2f1e"/>
    <ds:schemaRef ds:uri="cbb0b6e0-80bc-41b7-8336-0b8443e8d3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1EF08D-F8DA-4975-B7B2-B9EB78E5EC19}">
  <ds:schemaRefs>
    <ds:schemaRef ds:uri="http://purl.org/dc/terms/"/>
    <ds:schemaRef ds:uri="a9389fa2-add8-4853-8b42-44b440df2f1e"/>
    <ds:schemaRef ds:uri="http://purl.org/dc/elements/1.1/"/>
    <ds:schemaRef ds:uri="http://schemas.microsoft.com/office/infopath/2007/PartnerControls"/>
    <ds:schemaRef ds:uri="http://schemas.microsoft.com/office/2006/metadata/properties"/>
    <ds:schemaRef ds:uri="cbb0b6e0-80bc-41b7-8336-0b8443e8d384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34853</TotalTime>
  <Words>1606</Words>
  <Application>Microsoft Office PowerPoint</Application>
  <PresentationFormat>ワイド画面</PresentationFormat>
  <Paragraphs>145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12</vt:i4>
      </vt:variant>
    </vt:vector>
  </HeadingPairs>
  <TitlesOfParts>
    <vt:vector size="23" baseType="lpstr">
      <vt:lpstr>Meiryo UI</vt:lpstr>
      <vt:lpstr>小塚ゴシック Pr6N B</vt:lpstr>
      <vt:lpstr>游ゴシック</vt:lpstr>
      <vt:lpstr>游ゴシック Light</vt:lpstr>
      <vt:lpstr>游ゴシック Medium</vt:lpstr>
      <vt:lpstr>Arial</vt:lpstr>
      <vt:lpstr>Lucida Sans Unicode</vt:lpstr>
      <vt:lpstr>表紙</vt:lpstr>
      <vt:lpstr>インデックス</vt:lpstr>
      <vt:lpstr>コンテンツ扉</vt:lpstr>
      <vt:lpstr>説明ページ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Hirai, Taishi / 平井　大志</cp:lastModifiedBy>
  <cp:revision>561</cp:revision>
  <dcterms:created xsi:type="dcterms:W3CDTF">2021-03-26T09:54:52Z</dcterms:created>
  <dcterms:modified xsi:type="dcterms:W3CDTF">2026-07-07T06:30:07Z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0x010100288394CA23402B409981E2E75D0C0376</vt:lpwstr>
  </property>
</Properties>
</file>