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37" r:id="rId9"/>
    <p:sldId id="439" r:id="rId10"/>
    <p:sldId id="541" r:id="rId11"/>
    <p:sldId id="537" r:id="rId12"/>
    <p:sldId id="530" r:id="rId13"/>
    <p:sldId id="508" r:id="rId14"/>
    <p:sldId id="538" r:id="rId15"/>
    <p:sldId id="543" r:id="rId16"/>
    <p:sldId id="544" r:id="rId17"/>
    <p:sldId id="547" r:id="rId18"/>
    <p:sldId id="545" r:id="rId19"/>
    <p:sldId id="548" r:id="rId20"/>
    <p:sldId id="549" r:id="rId21"/>
    <p:sldId id="546" r:id="rId22"/>
    <p:sldId id="539" r:id="rId23"/>
    <p:sldId id="540" r:id="rId24"/>
    <p:sldId id="30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106EBE"/>
    <a:srgbClr val="0000DA"/>
    <a:srgbClr val="FFFF00"/>
    <a:srgbClr val="E5E8ED"/>
    <a:srgbClr val="1B477D"/>
    <a:srgbClr val="CBCBCB"/>
    <a:srgbClr val="562276"/>
    <a:srgbClr val="107C4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C15A8-13BE-4567-9921-EA6711A388AE}" v="28" dt="2023-10-19T14:52:40.39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9" autoAdjust="0"/>
    <p:restoredTop sz="96279" autoAdjust="0"/>
  </p:normalViewPr>
  <p:slideViewPr>
    <p:cSldViewPr snapToGrid="0">
      <p:cViewPr varScale="1">
        <p:scale>
          <a:sx n="98" d="100"/>
          <a:sy n="98" d="100"/>
        </p:scale>
        <p:origin x="330" y="84"/>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Simulation</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2026.3.31(</a:t>
            </a:r>
            <a:r>
              <a:rPr lang="ja-JP" altLang="en-US" dirty="0">
                <a:latin typeface="小塚ゴシック Pr6N B"/>
                <a:ea typeface="小塚ゴシック Pr6N B"/>
                <a:cs typeface="Lucida Sans Unicode"/>
              </a:rPr>
              <a:t>予定</a:t>
            </a:r>
            <a:r>
              <a:rPr lang="en-US" altLang="ja-JP" dirty="0">
                <a:latin typeface="小塚ゴシック Pr6N B"/>
                <a:ea typeface="小塚ゴシック Pr6N B"/>
                <a:cs typeface="Lucida Sans Unicode"/>
              </a:rPr>
              <a:t>)</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1819364457"/>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建機</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概要：計画アップロード機能の実装</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a:t>
                      </a:r>
                      <a:r>
                        <a:rPr kumimoji="1" lang="en-US" altLang="ja-JP" sz="1600" b="0" dirty="0">
                          <a:solidFill>
                            <a:schemeClr val="tx1"/>
                          </a:solidFill>
                          <a:latin typeface="+mn-ea"/>
                          <a:ea typeface="+mn-ea"/>
                        </a:rPr>
                        <a:t>Fleet</a:t>
                      </a:r>
                      <a:r>
                        <a:rPr kumimoji="1" lang="ja-JP" altLang="en-US" sz="1600" b="0" dirty="0">
                          <a:solidFill>
                            <a:schemeClr val="tx1"/>
                          </a:solidFill>
                          <a:latin typeface="+mn-ea"/>
                          <a:ea typeface="+mn-ea"/>
                        </a:rPr>
                        <a:t>と連携するための計画アップロード機能を追加しました。本機能により、アップ</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ロードした計画データを</a:t>
                      </a:r>
                      <a:r>
                        <a:rPr kumimoji="1" lang="en-US" altLang="ja-JP" sz="1600" b="0" dirty="0">
                          <a:solidFill>
                            <a:schemeClr val="tx1"/>
                          </a:solidFill>
                          <a:latin typeface="+mn-ea"/>
                          <a:ea typeface="+mn-ea"/>
                        </a:rPr>
                        <a:t>Fleet</a:t>
                      </a:r>
                      <a:r>
                        <a:rPr kumimoji="1" lang="ja-JP" altLang="en-US" sz="1600" b="0" dirty="0">
                          <a:solidFill>
                            <a:schemeClr val="tx1"/>
                          </a:solidFill>
                          <a:latin typeface="+mn-ea"/>
                          <a:ea typeface="+mn-ea"/>
                        </a:rPr>
                        <a:t>側で取り込むことができるようになります。</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計画アップロードの実行時には、計画データの送信に加えて、</a:t>
                      </a:r>
                      <a:r>
                        <a:rPr kumimoji="1" lang="en-US" altLang="ja-JP" sz="1600" b="0" dirty="0">
                          <a:solidFill>
                            <a:schemeClr val="tx1"/>
                          </a:solidFill>
                          <a:latin typeface="+mn-ea"/>
                          <a:ea typeface="+mn-ea"/>
                        </a:rPr>
                        <a:t>Fleet</a:t>
                      </a:r>
                      <a:r>
                        <a:rPr kumimoji="1" lang="ja-JP" altLang="en-US" sz="1600" b="0" dirty="0">
                          <a:solidFill>
                            <a:schemeClr val="tx1"/>
                          </a:solidFill>
                          <a:latin typeface="+mn-ea"/>
                          <a:ea typeface="+mn-ea"/>
                        </a:rPr>
                        <a:t>および建機</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a:t>
                      </a:r>
                      <a:r>
                        <a:rPr kumimoji="1" lang="en-US" altLang="ja-JP" sz="1600" b="0" dirty="0">
                          <a:solidFill>
                            <a:schemeClr val="tx1"/>
                          </a:solidFill>
                          <a:latin typeface="+mn-ea"/>
                          <a:ea typeface="+mn-ea"/>
                        </a:rPr>
                        <a:t>Simulation</a:t>
                      </a:r>
                      <a:r>
                        <a:rPr kumimoji="1" lang="ja-JP" altLang="en-US" sz="1600" b="0" dirty="0">
                          <a:solidFill>
                            <a:schemeClr val="tx1"/>
                          </a:solidFill>
                          <a:latin typeface="+mn-ea"/>
                          <a:ea typeface="+mn-ea"/>
                        </a:rPr>
                        <a:t>で以下の処理が自動的に行われます。詳細については、次ページ以降を</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ご参照ください。</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16" name="図 15">
            <a:extLst>
              <a:ext uri="{FF2B5EF4-FFF2-40B4-BE49-F238E27FC236}">
                <a16:creationId xmlns:a16="http://schemas.microsoft.com/office/drawing/2014/main" id="{BE0E6DC1-909C-1FFA-31DB-BFC5BD7EAD83}"/>
              </a:ext>
            </a:extLst>
          </p:cNvPr>
          <p:cNvPicPr>
            <a:picLocks noChangeAspect="1"/>
          </p:cNvPicPr>
          <p:nvPr/>
        </p:nvPicPr>
        <p:blipFill>
          <a:blip r:embed="rId2"/>
          <a:stretch>
            <a:fillRect/>
          </a:stretch>
        </p:blipFill>
        <p:spPr>
          <a:xfrm>
            <a:off x="3675017" y="2821348"/>
            <a:ext cx="6254780" cy="3712802"/>
          </a:xfrm>
          <a:prstGeom prst="rect">
            <a:avLst/>
          </a:prstGeom>
        </p:spPr>
      </p:pic>
      <p:pic>
        <p:nvPicPr>
          <p:cNvPr id="17" name="図 16">
            <a:extLst>
              <a:ext uri="{FF2B5EF4-FFF2-40B4-BE49-F238E27FC236}">
                <a16:creationId xmlns:a16="http://schemas.microsoft.com/office/drawing/2014/main" id="{69008D76-EC8A-5A1E-9191-D1862EA1A228}"/>
              </a:ext>
            </a:extLst>
          </p:cNvPr>
          <p:cNvPicPr>
            <a:picLocks noChangeAspect="1"/>
          </p:cNvPicPr>
          <p:nvPr/>
        </p:nvPicPr>
        <p:blipFill>
          <a:blip r:embed="rId3"/>
          <a:stretch>
            <a:fillRect/>
          </a:stretch>
        </p:blipFill>
        <p:spPr>
          <a:xfrm>
            <a:off x="4059458" y="3779855"/>
            <a:ext cx="4523282" cy="2180318"/>
          </a:xfrm>
          <a:prstGeom prst="rect">
            <a:avLst/>
          </a:prstGeom>
        </p:spPr>
      </p:pic>
      <p:sp>
        <p:nvSpPr>
          <p:cNvPr id="18" name="正方形/長方形 17">
            <a:extLst>
              <a:ext uri="{FF2B5EF4-FFF2-40B4-BE49-F238E27FC236}">
                <a16:creationId xmlns:a16="http://schemas.microsoft.com/office/drawing/2014/main" id="{29627206-2137-28F4-CB94-05189293149C}"/>
              </a:ext>
            </a:extLst>
          </p:cNvPr>
          <p:cNvSpPr/>
          <p:nvPr/>
        </p:nvSpPr>
        <p:spPr>
          <a:xfrm>
            <a:off x="8774045" y="5631827"/>
            <a:ext cx="1155751" cy="2682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2CAB045-FA18-A459-AFE0-CD2D1FD705D4}"/>
              </a:ext>
            </a:extLst>
          </p:cNvPr>
          <p:cNvSpPr/>
          <p:nvPr/>
        </p:nvSpPr>
        <p:spPr>
          <a:xfrm>
            <a:off x="5974076" y="5718065"/>
            <a:ext cx="738349" cy="2536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コネクタ: カギ線 19">
            <a:extLst>
              <a:ext uri="{FF2B5EF4-FFF2-40B4-BE49-F238E27FC236}">
                <a16:creationId xmlns:a16="http://schemas.microsoft.com/office/drawing/2014/main" id="{3D30AF8C-A10C-BDB1-225C-733588F056DE}"/>
              </a:ext>
            </a:extLst>
          </p:cNvPr>
          <p:cNvCxnSpPr>
            <a:cxnSpLocks/>
            <a:stCxn id="18" idx="1"/>
            <a:endCxn id="19" idx="3"/>
          </p:cNvCxnSpPr>
          <p:nvPr/>
        </p:nvCxnSpPr>
        <p:spPr>
          <a:xfrm rot="10800000" flipV="1">
            <a:off x="6712425" y="5765927"/>
            <a:ext cx="2061620" cy="78953"/>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四角形: 角を丸くする 24">
            <a:extLst>
              <a:ext uri="{FF2B5EF4-FFF2-40B4-BE49-F238E27FC236}">
                <a16:creationId xmlns:a16="http://schemas.microsoft.com/office/drawing/2014/main" id="{112DF39C-814A-7203-A773-049FF6A4047B}"/>
              </a:ext>
            </a:extLst>
          </p:cNvPr>
          <p:cNvSpPr/>
          <p:nvPr/>
        </p:nvSpPr>
        <p:spPr>
          <a:xfrm>
            <a:off x="7053942" y="2555690"/>
            <a:ext cx="4772297" cy="17852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b="1" dirty="0"/>
              <a:t>〈</a:t>
            </a:r>
            <a:r>
              <a:rPr kumimoji="1" lang="ja-JP" altLang="en-US" b="1" dirty="0"/>
              <a:t>計画アップロード時の処理フロー</a:t>
            </a:r>
            <a:r>
              <a:rPr kumimoji="1" lang="en-US" altLang="ja-JP" b="1" dirty="0"/>
              <a:t>〉</a:t>
            </a:r>
            <a:br>
              <a:rPr kumimoji="1" lang="en-US" altLang="ja-JP" b="1" dirty="0"/>
            </a:br>
            <a:r>
              <a:rPr kumimoji="1" lang="ja-JP" altLang="en-US" sz="1400" b="1" dirty="0"/>
              <a:t>　①</a:t>
            </a:r>
            <a:r>
              <a:rPr kumimoji="1" lang="en-US" altLang="ja-JP" sz="1400" b="1" dirty="0"/>
              <a:t>【Fleet】</a:t>
            </a:r>
            <a:r>
              <a:rPr kumimoji="1" lang="ja-JP" altLang="en-US" sz="1400" b="1" dirty="0"/>
              <a:t>現場の作成</a:t>
            </a:r>
          </a:p>
          <a:p>
            <a:r>
              <a:rPr kumimoji="1" lang="ja-JP" altLang="en-US" sz="1400" b="1" dirty="0"/>
              <a:t>　②</a:t>
            </a:r>
            <a:r>
              <a:rPr kumimoji="1" lang="en-US" altLang="ja-JP" sz="1400" b="1" dirty="0"/>
              <a:t>【Fleet】</a:t>
            </a:r>
            <a:r>
              <a:rPr kumimoji="1" lang="ja-JP" altLang="en-US" sz="1400" b="1" dirty="0"/>
              <a:t>作業地点の作成</a:t>
            </a:r>
            <a:br>
              <a:rPr kumimoji="1" lang="ja-JP" altLang="en-US" sz="1400" b="1" dirty="0"/>
            </a:br>
            <a:r>
              <a:rPr kumimoji="1" lang="ja-JP" altLang="en-US" sz="1400" b="1" dirty="0"/>
              <a:t>　③</a:t>
            </a:r>
            <a:r>
              <a:rPr kumimoji="1" lang="en-US" altLang="ja-JP" sz="1400" b="1" dirty="0"/>
              <a:t>【Fleet】</a:t>
            </a:r>
            <a:r>
              <a:rPr kumimoji="1" lang="ja-JP" altLang="en-US" sz="1400" b="1" dirty="0"/>
              <a:t>ルートの作成</a:t>
            </a:r>
            <a:br>
              <a:rPr kumimoji="1" lang="ja-JP" altLang="en-US" sz="1400" b="1" dirty="0"/>
            </a:br>
            <a:r>
              <a:rPr kumimoji="1" lang="ja-JP" altLang="en-US" sz="1400" b="1" dirty="0"/>
              <a:t>　④</a:t>
            </a:r>
            <a:r>
              <a:rPr kumimoji="1" lang="en-US" altLang="ja-JP" sz="1400" b="1" dirty="0"/>
              <a:t>【</a:t>
            </a:r>
            <a:r>
              <a:rPr kumimoji="1" lang="ja-JP" altLang="en-US" sz="1400" b="1" dirty="0"/>
              <a:t>建機</a:t>
            </a:r>
            <a:r>
              <a:rPr kumimoji="1" lang="en-US" altLang="ja-JP" sz="1400" b="1" dirty="0"/>
              <a:t>Simulation】</a:t>
            </a:r>
            <a:r>
              <a:rPr kumimoji="1" lang="ja-JP" altLang="en-US" sz="1400" b="1" dirty="0"/>
              <a:t>作業地点の紐づけ情報の登録</a:t>
            </a:r>
            <a:br>
              <a:rPr kumimoji="1" lang="ja-JP" altLang="en-US" sz="1400" b="1" dirty="0"/>
            </a:br>
            <a:r>
              <a:rPr kumimoji="1" lang="ja-JP" altLang="en-US" sz="1400" b="1" dirty="0"/>
              <a:t>　⑤</a:t>
            </a:r>
            <a:r>
              <a:rPr kumimoji="1" lang="en-US" altLang="ja-JP" sz="1400" b="1" dirty="0"/>
              <a:t>【Fleet】</a:t>
            </a:r>
            <a:r>
              <a:rPr kumimoji="1" lang="ja-JP" altLang="en-US" sz="1400" b="1" dirty="0"/>
              <a:t>計画データの取り込み</a:t>
            </a:r>
          </a:p>
        </p:txBody>
      </p:sp>
    </p:spTree>
    <p:extLst>
      <p:ext uri="{BB962C8B-B14F-4D97-AF65-F5344CB8AC3E}">
        <p14:creationId xmlns:p14="http://schemas.microsoft.com/office/powerpoint/2010/main" val="2193898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2158550715"/>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建機</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3" name="四角形: 角を丸くする 2">
            <a:extLst>
              <a:ext uri="{FF2B5EF4-FFF2-40B4-BE49-F238E27FC236}">
                <a16:creationId xmlns:a16="http://schemas.microsoft.com/office/drawing/2014/main" id="{9C2145D5-9111-5752-3D6C-EEC8E6F4CA89}"/>
              </a:ext>
            </a:extLst>
          </p:cNvPr>
          <p:cNvSpPr/>
          <p:nvPr/>
        </p:nvSpPr>
        <p:spPr>
          <a:xfrm>
            <a:off x="3248297" y="1275531"/>
            <a:ext cx="8682446" cy="1197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b="1" dirty="0"/>
              <a:t>〈</a:t>
            </a:r>
            <a:r>
              <a:rPr kumimoji="1" lang="ja-JP" altLang="en-US" b="1" dirty="0"/>
              <a:t>計画アップロード時の処理フロー</a:t>
            </a:r>
            <a:r>
              <a:rPr kumimoji="1" lang="en-US" altLang="ja-JP" b="1" dirty="0"/>
              <a:t>〉</a:t>
            </a:r>
            <a:br>
              <a:rPr kumimoji="1" lang="en-US" altLang="ja-JP" b="1" dirty="0"/>
            </a:br>
            <a:r>
              <a:rPr kumimoji="1" lang="ja-JP" altLang="en-US" sz="1400" b="1" dirty="0"/>
              <a:t>①</a:t>
            </a:r>
            <a:r>
              <a:rPr kumimoji="1" lang="en-US" altLang="ja-JP" sz="1400" b="1" dirty="0"/>
              <a:t>【Fleet】</a:t>
            </a:r>
            <a:r>
              <a:rPr kumimoji="1" lang="ja-JP" altLang="en-US" sz="1400" b="1" dirty="0"/>
              <a:t>現場の作成</a:t>
            </a:r>
            <a:endParaRPr kumimoji="1" lang="en-US" altLang="ja-JP" sz="1400" b="1" dirty="0"/>
          </a:p>
          <a:p>
            <a:r>
              <a:rPr kumimoji="1" lang="en-US" altLang="ja-JP" sz="1400" b="1" dirty="0"/>
              <a:t>Fleet</a:t>
            </a:r>
            <a:r>
              <a:rPr kumimoji="1" lang="ja-JP" altLang="en-US" sz="1400" b="1" dirty="0"/>
              <a:t>側に現場が存在しない場合、現場が自動的に作成されます。</a:t>
            </a:r>
            <a:endParaRPr kumimoji="1" lang="en-US" altLang="ja-JP" sz="1400" b="1" dirty="0"/>
          </a:p>
          <a:p>
            <a:endParaRPr kumimoji="1" lang="ja-JP" altLang="en-US" sz="1400" b="1" dirty="0"/>
          </a:p>
        </p:txBody>
      </p:sp>
      <p:pic>
        <p:nvPicPr>
          <p:cNvPr id="5" name="図 4">
            <a:extLst>
              <a:ext uri="{FF2B5EF4-FFF2-40B4-BE49-F238E27FC236}">
                <a16:creationId xmlns:a16="http://schemas.microsoft.com/office/drawing/2014/main" id="{4ACBE67C-B118-AD6D-E224-A579452BABE6}"/>
              </a:ext>
            </a:extLst>
          </p:cNvPr>
          <p:cNvPicPr>
            <a:picLocks noChangeAspect="1"/>
          </p:cNvPicPr>
          <p:nvPr/>
        </p:nvPicPr>
        <p:blipFill>
          <a:blip r:embed="rId2"/>
          <a:stretch>
            <a:fillRect/>
          </a:stretch>
        </p:blipFill>
        <p:spPr>
          <a:xfrm>
            <a:off x="4592814" y="2517530"/>
            <a:ext cx="5422043" cy="1070445"/>
          </a:xfrm>
          <a:prstGeom prst="rect">
            <a:avLst/>
          </a:prstGeom>
        </p:spPr>
      </p:pic>
      <p:pic>
        <p:nvPicPr>
          <p:cNvPr id="12" name="図 11">
            <a:extLst>
              <a:ext uri="{FF2B5EF4-FFF2-40B4-BE49-F238E27FC236}">
                <a16:creationId xmlns:a16="http://schemas.microsoft.com/office/drawing/2014/main" id="{AE7EC926-FB98-2431-43E5-8B842D239D6F}"/>
              </a:ext>
            </a:extLst>
          </p:cNvPr>
          <p:cNvPicPr>
            <a:picLocks noChangeAspect="1"/>
          </p:cNvPicPr>
          <p:nvPr/>
        </p:nvPicPr>
        <p:blipFill>
          <a:blip r:embed="rId3"/>
          <a:stretch>
            <a:fillRect/>
          </a:stretch>
        </p:blipFill>
        <p:spPr>
          <a:xfrm>
            <a:off x="4592813" y="3537083"/>
            <a:ext cx="5422043" cy="2997067"/>
          </a:xfrm>
          <a:prstGeom prst="rect">
            <a:avLst/>
          </a:prstGeom>
        </p:spPr>
      </p:pic>
      <p:sp>
        <p:nvSpPr>
          <p:cNvPr id="11" name="正方形/長方形 10">
            <a:extLst>
              <a:ext uri="{FF2B5EF4-FFF2-40B4-BE49-F238E27FC236}">
                <a16:creationId xmlns:a16="http://schemas.microsoft.com/office/drawing/2014/main" id="{72BFEAB1-15B0-0048-6F6D-89D6ED4F70D4}"/>
              </a:ext>
            </a:extLst>
          </p:cNvPr>
          <p:cNvSpPr/>
          <p:nvPr/>
        </p:nvSpPr>
        <p:spPr>
          <a:xfrm>
            <a:off x="4998715" y="3265197"/>
            <a:ext cx="4807135" cy="2536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2487B5D9-86E5-9F6E-C3E0-7766D14C561C}"/>
              </a:ext>
            </a:extLst>
          </p:cNvPr>
          <p:cNvSpPr/>
          <p:nvPr/>
        </p:nvSpPr>
        <p:spPr>
          <a:xfrm>
            <a:off x="6753497" y="3537083"/>
            <a:ext cx="836023" cy="3505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四角形 13">
            <a:extLst>
              <a:ext uri="{FF2B5EF4-FFF2-40B4-BE49-F238E27FC236}">
                <a16:creationId xmlns:a16="http://schemas.microsoft.com/office/drawing/2014/main" id="{A5A29EDF-7D61-2EE8-3D14-F27027AEB2F1}"/>
              </a:ext>
            </a:extLst>
          </p:cNvPr>
          <p:cNvSpPr/>
          <p:nvPr/>
        </p:nvSpPr>
        <p:spPr>
          <a:xfrm>
            <a:off x="7139591" y="5759980"/>
            <a:ext cx="2735929" cy="614017"/>
          </a:xfrm>
          <a:prstGeom prst="wedgeRectCallout">
            <a:avLst>
              <a:gd name="adj1" fmla="val -22117"/>
              <a:gd name="adj2" fmla="val 49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A Fleet site is created automatically</a:t>
            </a:r>
          </a:p>
          <a:p>
            <a:pPr algn="ctr"/>
            <a:r>
              <a:rPr kumimoji="1" lang="en-US" altLang="ja-JP" sz="1050" b="1" dirty="0"/>
              <a:t>Fleet</a:t>
            </a:r>
            <a:r>
              <a:rPr kumimoji="1" lang="ja-JP" altLang="en-US" sz="1050" b="1" dirty="0"/>
              <a:t>側の現場が自動的に作成される</a:t>
            </a:r>
            <a:endParaRPr kumimoji="1" lang="en-US" altLang="ja-JP" sz="1050" b="1" dirty="0"/>
          </a:p>
        </p:txBody>
      </p:sp>
    </p:spTree>
    <p:extLst>
      <p:ext uri="{BB962C8B-B14F-4D97-AF65-F5344CB8AC3E}">
        <p14:creationId xmlns:p14="http://schemas.microsoft.com/office/powerpoint/2010/main" val="2991238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934633473"/>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建機</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13" name="四角形: 角を丸くする 12">
            <a:extLst>
              <a:ext uri="{FF2B5EF4-FFF2-40B4-BE49-F238E27FC236}">
                <a16:creationId xmlns:a16="http://schemas.microsoft.com/office/drawing/2014/main" id="{95A3CC9F-595C-419C-CC8B-9F156DE3CB5A}"/>
              </a:ext>
            </a:extLst>
          </p:cNvPr>
          <p:cNvSpPr/>
          <p:nvPr/>
        </p:nvSpPr>
        <p:spPr>
          <a:xfrm>
            <a:off x="3248297" y="1275531"/>
            <a:ext cx="8682446" cy="1197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b="1" dirty="0"/>
              <a:t>〈</a:t>
            </a:r>
            <a:r>
              <a:rPr kumimoji="1" lang="ja-JP" altLang="en-US" b="1" dirty="0"/>
              <a:t>計画アップロード時の処理フロー</a:t>
            </a:r>
            <a:r>
              <a:rPr kumimoji="1" lang="en-US" altLang="ja-JP" b="1" dirty="0"/>
              <a:t>〉</a:t>
            </a:r>
            <a:br>
              <a:rPr kumimoji="1" lang="en-US" altLang="ja-JP" b="1" dirty="0"/>
            </a:br>
            <a:r>
              <a:rPr kumimoji="1" lang="ja-JP" altLang="en-US" sz="1400" b="1" dirty="0"/>
              <a:t>②</a:t>
            </a:r>
            <a:r>
              <a:rPr kumimoji="1" lang="en-US" altLang="ja-JP" sz="1400" b="1" dirty="0"/>
              <a:t>【Fleet】</a:t>
            </a:r>
            <a:r>
              <a:rPr kumimoji="1" lang="ja-JP" altLang="en-US" sz="1400" b="1" dirty="0"/>
              <a:t>作業地点の作成</a:t>
            </a:r>
            <a:endParaRPr kumimoji="1" lang="en-US" altLang="ja-JP" sz="1400" b="1" dirty="0"/>
          </a:p>
          <a:p>
            <a:r>
              <a:rPr kumimoji="1" lang="ja-JP" altLang="en-US" sz="1400" b="1" dirty="0"/>
              <a:t>建機</a:t>
            </a:r>
            <a:r>
              <a:rPr kumimoji="1" lang="en-US" altLang="ja-JP" sz="1400" b="1" dirty="0"/>
              <a:t>Simulation</a:t>
            </a:r>
            <a:r>
              <a:rPr kumimoji="1" lang="ja-JP" altLang="en-US" sz="1400" b="1" dirty="0"/>
              <a:t>側で紐づけ情報が未登録のタスクの積込場／荷降場について、</a:t>
            </a:r>
            <a:r>
              <a:rPr kumimoji="1" lang="en-US" altLang="ja-JP" sz="1400" b="1" dirty="0"/>
              <a:t>Fleet</a:t>
            </a:r>
            <a:r>
              <a:rPr kumimoji="1" lang="ja-JP" altLang="en-US" sz="1400" b="1" dirty="0"/>
              <a:t>側で作業地点が自動的に作成されます。</a:t>
            </a:r>
            <a:r>
              <a:rPr kumimoji="1" lang="en-US" altLang="ja-JP" sz="1400" b="1" dirty="0"/>
              <a:t>※ </a:t>
            </a:r>
            <a:r>
              <a:rPr kumimoji="1" lang="ja-JP" altLang="en-US" sz="1400" b="1" dirty="0"/>
              <a:t>同名の作業地点がすでに存在する場合はエラーとなります。</a:t>
            </a:r>
          </a:p>
        </p:txBody>
      </p:sp>
      <p:pic>
        <p:nvPicPr>
          <p:cNvPr id="14" name="図 13">
            <a:extLst>
              <a:ext uri="{FF2B5EF4-FFF2-40B4-BE49-F238E27FC236}">
                <a16:creationId xmlns:a16="http://schemas.microsoft.com/office/drawing/2014/main" id="{481ED89B-1287-AF1A-F18B-E88F26D20FD7}"/>
              </a:ext>
            </a:extLst>
          </p:cNvPr>
          <p:cNvPicPr>
            <a:picLocks noChangeAspect="1"/>
          </p:cNvPicPr>
          <p:nvPr/>
        </p:nvPicPr>
        <p:blipFill>
          <a:blip r:embed="rId2"/>
          <a:stretch>
            <a:fillRect/>
          </a:stretch>
        </p:blipFill>
        <p:spPr>
          <a:xfrm>
            <a:off x="4231002" y="2521132"/>
            <a:ext cx="6865481" cy="3965121"/>
          </a:xfrm>
          <a:prstGeom prst="rect">
            <a:avLst/>
          </a:prstGeom>
        </p:spPr>
      </p:pic>
      <p:sp>
        <p:nvSpPr>
          <p:cNvPr id="15" name="正方形/長方形 14">
            <a:extLst>
              <a:ext uri="{FF2B5EF4-FFF2-40B4-BE49-F238E27FC236}">
                <a16:creationId xmlns:a16="http://schemas.microsoft.com/office/drawing/2014/main" id="{5ABFA903-215E-9D12-74D6-A7D3022644FA}"/>
              </a:ext>
            </a:extLst>
          </p:cNvPr>
          <p:cNvSpPr/>
          <p:nvPr/>
        </p:nvSpPr>
        <p:spPr>
          <a:xfrm>
            <a:off x="4685207" y="3110596"/>
            <a:ext cx="1733010" cy="7908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四角形 15">
            <a:extLst>
              <a:ext uri="{FF2B5EF4-FFF2-40B4-BE49-F238E27FC236}">
                <a16:creationId xmlns:a16="http://schemas.microsoft.com/office/drawing/2014/main" id="{3D0AD07A-E214-9B82-5CB2-8247C4590F2C}"/>
              </a:ext>
            </a:extLst>
          </p:cNvPr>
          <p:cNvSpPr/>
          <p:nvPr/>
        </p:nvSpPr>
        <p:spPr>
          <a:xfrm>
            <a:off x="4447184" y="5113447"/>
            <a:ext cx="3001540" cy="614017"/>
          </a:xfrm>
          <a:prstGeom prst="wedgeRectCallout">
            <a:avLst>
              <a:gd name="adj1" fmla="val -22117"/>
              <a:gd name="adj2" fmla="val 49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Work locations are created using the format “Route Name Location Name”</a:t>
            </a:r>
          </a:p>
          <a:p>
            <a:pPr algn="ctr"/>
            <a:r>
              <a:rPr kumimoji="1" lang="ja-JP" altLang="en-US" sz="1050" b="1" dirty="0"/>
              <a:t>「走路名</a:t>
            </a:r>
            <a:r>
              <a:rPr kumimoji="1" lang="en-US" altLang="ja-JP" sz="1050" b="1" dirty="0"/>
              <a:t> </a:t>
            </a:r>
            <a:r>
              <a:rPr kumimoji="1" lang="ja-JP" altLang="en-US" sz="1050" b="1" dirty="0"/>
              <a:t>地点名」で作業地点が作成される</a:t>
            </a:r>
            <a:endParaRPr kumimoji="1" lang="en-US" altLang="ja-JP" sz="1050" b="1" dirty="0"/>
          </a:p>
        </p:txBody>
      </p:sp>
      <p:sp>
        <p:nvSpPr>
          <p:cNvPr id="17" name="矢印: 下 16">
            <a:extLst>
              <a:ext uri="{FF2B5EF4-FFF2-40B4-BE49-F238E27FC236}">
                <a16:creationId xmlns:a16="http://schemas.microsoft.com/office/drawing/2014/main" id="{179EE9B2-E915-F9FF-58C1-73362A3C7432}"/>
              </a:ext>
            </a:extLst>
          </p:cNvPr>
          <p:cNvSpPr/>
          <p:nvPr/>
        </p:nvSpPr>
        <p:spPr>
          <a:xfrm rot="17614501">
            <a:off x="6251337" y="3726179"/>
            <a:ext cx="836023" cy="3505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吹き出し: 四角形 20">
            <a:extLst>
              <a:ext uri="{FF2B5EF4-FFF2-40B4-BE49-F238E27FC236}">
                <a16:creationId xmlns:a16="http://schemas.microsoft.com/office/drawing/2014/main" id="{2B1278F2-CCB1-AC4B-9D4B-8FA9B7E45396}"/>
              </a:ext>
            </a:extLst>
          </p:cNvPr>
          <p:cNvSpPr/>
          <p:nvPr/>
        </p:nvSpPr>
        <p:spPr>
          <a:xfrm>
            <a:off x="8795658" y="3063240"/>
            <a:ext cx="1445622" cy="365760"/>
          </a:xfrm>
          <a:prstGeom prst="wedgeRectCallout">
            <a:avLst>
              <a:gd name="adj1" fmla="val -54568"/>
              <a:gd name="adj2" fmla="val 1363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Loading area</a:t>
            </a:r>
            <a:endParaRPr kumimoji="1" lang="ja-JP" altLang="en-US" sz="1200" b="1" dirty="0"/>
          </a:p>
        </p:txBody>
      </p:sp>
      <p:sp>
        <p:nvSpPr>
          <p:cNvPr id="22" name="吹き出し: 四角形 21">
            <a:extLst>
              <a:ext uri="{FF2B5EF4-FFF2-40B4-BE49-F238E27FC236}">
                <a16:creationId xmlns:a16="http://schemas.microsoft.com/office/drawing/2014/main" id="{99F34D64-C19E-4B04-084A-44736BABA7F6}"/>
              </a:ext>
            </a:extLst>
          </p:cNvPr>
          <p:cNvSpPr/>
          <p:nvPr/>
        </p:nvSpPr>
        <p:spPr>
          <a:xfrm>
            <a:off x="9518469" y="3952875"/>
            <a:ext cx="1445622" cy="365760"/>
          </a:xfrm>
          <a:prstGeom prst="wedgeRectCallout">
            <a:avLst>
              <a:gd name="adj1" fmla="val -23845"/>
              <a:gd name="adj2" fmla="val 162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Unloading area</a:t>
            </a:r>
            <a:endParaRPr kumimoji="1" lang="ja-JP" altLang="en-US" sz="1200" b="1" dirty="0"/>
          </a:p>
        </p:txBody>
      </p:sp>
    </p:spTree>
    <p:extLst>
      <p:ext uri="{BB962C8B-B14F-4D97-AF65-F5344CB8AC3E}">
        <p14:creationId xmlns:p14="http://schemas.microsoft.com/office/powerpoint/2010/main" val="975269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建機</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a:extLst>
              <a:ext uri="{FF2B5EF4-FFF2-40B4-BE49-F238E27FC236}">
                <a16:creationId xmlns:a16="http://schemas.microsoft.com/office/drawing/2014/main" id="{75F12849-5F4F-D4B9-9E2B-00C6CB7678FA}"/>
              </a:ext>
            </a:extLst>
          </p:cNvPr>
          <p:cNvPicPr>
            <a:picLocks noChangeAspect="1"/>
          </p:cNvPicPr>
          <p:nvPr/>
        </p:nvPicPr>
        <p:blipFill>
          <a:blip r:embed="rId2"/>
          <a:stretch>
            <a:fillRect/>
          </a:stretch>
        </p:blipFill>
        <p:spPr>
          <a:xfrm>
            <a:off x="4255595" y="2517939"/>
            <a:ext cx="6490782" cy="3963957"/>
          </a:xfrm>
          <a:prstGeom prst="rect">
            <a:avLst/>
          </a:prstGeom>
        </p:spPr>
      </p:pic>
      <p:sp>
        <p:nvSpPr>
          <p:cNvPr id="5" name="四角形: 角を丸くする 4">
            <a:extLst>
              <a:ext uri="{FF2B5EF4-FFF2-40B4-BE49-F238E27FC236}">
                <a16:creationId xmlns:a16="http://schemas.microsoft.com/office/drawing/2014/main" id="{69F91346-6A4B-E768-B4DE-C38B5DDFF189}"/>
              </a:ext>
            </a:extLst>
          </p:cNvPr>
          <p:cNvSpPr/>
          <p:nvPr/>
        </p:nvSpPr>
        <p:spPr>
          <a:xfrm>
            <a:off x="3248297" y="1275531"/>
            <a:ext cx="8682446" cy="1197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b="1" dirty="0"/>
              <a:t>〈</a:t>
            </a:r>
            <a:r>
              <a:rPr kumimoji="1" lang="ja-JP" altLang="en-US" b="1" dirty="0"/>
              <a:t>計画アップロード時の処理フロー</a:t>
            </a:r>
            <a:r>
              <a:rPr kumimoji="1" lang="en-US" altLang="ja-JP" b="1" dirty="0"/>
              <a:t>〉</a:t>
            </a:r>
            <a:br>
              <a:rPr kumimoji="1" lang="en-US" altLang="ja-JP" b="1" dirty="0"/>
            </a:br>
            <a:r>
              <a:rPr kumimoji="1" lang="ja-JP" altLang="en-US" sz="1400" b="1" dirty="0"/>
              <a:t>③</a:t>
            </a:r>
            <a:r>
              <a:rPr kumimoji="1" lang="en-US" altLang="ja-JP" sz="1400" b="1" dirty="0"/>
              <a:t>【Fleet】</a:t>
            </a:r>
            <a:r>
              <a:rPr kumimoji="1" lang="ja-JP" altLang="en-US" sz="1400" b="1" dirty="0"/>
              <a:t>ルートの作成</a:t>
            </a:r>
            <a:endParaRPr kumimoji="1" lang="en-US" altLang="ja-JP" sz="1400" b="1" dirty="0"/>
          </a:p>
          <a:p>
            <a:r>
              <a:rPr kumimoji="1" lang="ja-JP" altLang="en-US" sz="1400" b="1" dirty="0"/>
              <a:t>建機</a:t>
            </a:r>
            <a:r>
              <a:rPr kumimoji="1" lang="en-US" altLang="ja-JP" sz="1400" b="1" dirty="0"/>
              <a:t>Simulation</a:t>
            </a:r>
            <a:r>
              <a:rPr kumimoji="1" lang="ja-JP" altLang="en-US" sz="1400" b="1" dirty="0"/>
              <a:t>側で紐づけ情報が未登録のタスクのルートについて、</a:t>
            </a:r>
            <a:r>
              <a:rPr kumimoji="1" lang="en-US" altLang="ja-JP" sz="1400" b="1" dirty="0"/>
              <a:t>Fleet</a:t>
            </a:r>
            <a:r>
              <a:rPr kumimoji="1" lang="ja-JP" altLang="en-US" sz="1400" b="1" dirty="0"/>
              <a:t>側でルートが自動的に作成されます。</a:t>
            </a:r>
            <a:r>
              <a:rPr kumimoji="1" lang="en-US" altLang="ja-JP" sz="1400" b="1" dirty="0"/>
              <a:t>※ </a:t>
            </a:r>
            <a:r>
              <a:rPr kumimoji="1" lang="ja-JP" altLang="en-US" sz="1400" b="1" dirty="0"/>
              <a:t>同名のルートがすでに存在する場合はエラーとなります。</a:t>
            </a:r>
          </a:p>
        </p:txBody>
      </p:sp>
      <p:sp>
        <p:nvSpPr>
          <p:cNvPr id="6" name="正方形/長方形 5">
            <a:extLst>
              <a:ext uri="{FF2B5EF4-FFF2-40B4-BE49-F238E27FC236}">
                <a16:creationId xmlns:a16="http://schemas.microsoft.com/office/drawing/2014/main" id="{AD67CF11-37AC-3F93-942A-F17894D3B7A7}"/>
              </a:ext>
            </a:extLst>
          </p:cNvPr>
          <p:cNvSpPr/>
          <p:nvPr/>
        </p:nvSpPr>
        <p:spPr>
          <a:xfrm>
            <a:off x="4608523" y="3110595"/>
            <a:ext cx="1565854" cy="3815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四角形 6">
            <a:extLst>
              <a:ext uri="{FF2B5EF4-FFF2-40B4-BE49-F238E27FC236}">
                <a16:creationId xmlns:a16="http://schemas.microsoft.com/office/drawing/2014/main" id="{098E816B-82C9-CC83-169D-B9E8B478CF1F}"/>
              </a:ext>
            </a:extLst>
          </p:cNvPr>
          <p:cNvSpPr/>
          <p:nvPr/>
        </p:nvSpPr>
        <p:spPr>
          <a:xfrm>
            <a:off x="4255595" y="4904442"/>
            <a:ext cx="3242485" cy="614017"/>
          </a:xfrm>
          <a:prstGeom prst="wedgeRectCallout">
            <a:avLst>
              <a:gd name="adj1" fmla="val -22117"/>
              <a:gd name="adj2" fmla="val 49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Routes are created based on “Route Name”</a:t>
            </a:r>
          </a:p>
          <a:p>
            <a:pPr algn="ctr"/>
            <a:r>
              <a:rPr kumimoji="1" lang="ja-JP" altLang="en-US" sz="1050" b="1" dirty="0"/>
              <a:t>「走路名」でルートが作成される</a:t>
            </a:r>
            <a:endParaRPr kumimoji="1" lang="en-US" altLang="ja-JP" sz="1050" b="1" dirty="0"/>
          </a:p>
        </p:txBody>
      </p:sp>
      <p:sp>
        <p:nvSpPr>
          <p:cNvPr id="8" name="矢印: 下 7">
            <a:extLst>
              <a:ext uri="{FF2B5EF4-FFF2-40B4-BE49-F238E27FC236}">
                <a16:creationId xmlns:a16="http://schemas.microsoft.com/office/drawing/2014/main" id="{32B1B8E1-1084-AFB2-A32C-E37687A5AC09}"/>
              </a:ext>
            </a:extLst>
          </p:cNvPr>
          <p:cNvSpPr/>
          <p:nvPr/>
        </p:nvSpPr>
        <p:spPr>
          <a:xfrm rot="17614501">
            <a:off x="5977055" y="3429884"/>
            <a:ext cx="836023" cy="3505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四角形 8">
            <a:extLst>
              <a:ext uri="{FF2B5EF4-FFF2-40B4-BE49-F238E27FC236}">
                <a16:creationId xmlns:a16="http://schemas.microsoft.com/office/drawing/2014/main" id="{52189719-F892-69BA-3350-5EAB46BCF5C3}"/>
              </a:ext>
            </a:extLst>
          </p:cNvPr>
          <p:cNvSpPr/>
          <p:nvPr/>
        </p:nvSpPr>
        <p:spPr>
          <a:xfrm>
            <a:off x="8618727" y="3875483"/>
            <a:ext cx="1445622" cy="365760"/>
          </a:xfrm>
          <a:prstGeom prst="wedgeRectCallout">
            <a:avLst>
              <a:gd name="adj1" fmla="val -54568"/>
              <a:gd name="adj2" fmla="val 1363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Route</a:t>
            </a:r>
            <a:endParaRPr kumimoji="1" lang="ja-JP" altLang="en-US" sz="1200" b="1" dirty="0"/>
          </a:p>
        </p:txBody>
      </p:sp>
    </p:spTree>
    <p:extLst>
      <p:ext uri="{BB962C8B-B14F-4D97-AF65-F5344CB8AC3E}">
        <p14:creationId xmlns:p14="http://schemas.microsoft.com/office/powerpoint/2010/main" val="491417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建機</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6" name="四角形: 角を丸くする 5">
            <a:extLst>
              <a:ext uri="{FF2B5EF4-FFF2-40B4-BE49-F238E27FC236}">
                <a16:creationId xmlns:a16="http://schemas.microsoft.com/office/drawing/2014/main" id="{8CBDA966-C882-6DC1-6E16-57C655424F83}"/>
              </a:ext>
            </a:extLst>
          </p:cNvPr>
          <p:cNvSpPr/>
          <p:nvPr/>
        </p:nvSpPr>
        <p:spPr>
          <a:xfrm>
            <a:off x="3248297" y="1275531"/>
            <a:ext cx="8682446" cy="1197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b="1" dirty="0"/>
              <a:t>〈</a:t>
            </a:r>
            <a:r>
              <a:rPr kumimoji="1" lang="ja-JP" altLang="en-US" b="1" dirty="0"/>
              <a:t>計画アップロード時の処理フロー</a:t>
            </a:r>
            <a:r>
              <a:rPr kumimoji="1" lang="en-US" altLang="ja-JP" b="1" dirty="0"/>
              <a:t>〉</a:t>
            </a:r>
            <a:br>
              <a:rPr kumimoji="1" lang="en-US" altLang="ja-JP" b="1" dirty="0"/>
            </a:br>
            <a:r>
              <a:rPr kumimoji="1" lang="ja-JP" altLang="en-US" sz="1400" b="1" dirty="0"/>
              <a:t>④</a:t>
            </a:r>
            <a:r>
              <a:rPr kumimoji="1" lang="en-US" altLang="ja-JP" sz="1400" b="1" dirty="0"/>
              <a:t>【</a:t>
            </a:r>
            <a:r>
              <a:rPr kumimoji="1" lang="ja-JP" altLang="en-US" sz="1400" b="1" dirty="0"/>
              <a:t>建機</a:t>
            </a:r>
            <a:r>
              <a:rPr kumimoji="1" lang="en-US" altLang="ja-JP" sz="1400" b="1" dirty="0"/>
              <a:t>Simulation】</a:t>
            </a:r>
            <a:r>
              <a:rPr kumimoji="1" lang="ja-JP" altLang="en-US" sz="1400" b="1" dirty="0"/>
              <a:t>作業地点の紐づけ情報の登録</a:t>
            </a:r>
            <a:br>
              <a:rPr kumimoji="1" lang="ja-JP" altLang="en-US" sz="1400" b="1" dirty="0"/>
            </a:br>
            <a:r>
              <a:rPr kumimoji="1" lang="en-US" altLang="ja-JP" sz="1400" b="1" dirty="0"/>
              <a:t>Fleet</a:t>
            </a:r>
            <a:r>
              <a:rPr kumimoji="1" lang="ja-JP" altLang="en-US" sz="1400" b="1" dirty="0"/>
              <a:t>側で自動的に作成された「積込地点／荷降地点／ルート」について、建機</a:t>
            </a:r>
            <a:r>
              <a:rPr kumimoji="1" lang="en-US" altLang="ja-JP" sz="1400" b="1" dirty="0"/>
              <a:t>Simulation</a:t>
            </a:r>
            <a:r>
              <a:rPr kumimoji="1" lang="ja-JP" altLang="en-US" sz="1400" b="1" dirty="0"/>
              <a:t>側で該当タスクとの紐づけ情報が自動的に登録されます。</a:t>
            </a:r>
          </a:p>
        </p:txBody>
      </p:sp>
      <p:pic>
        <p:nvPicPr>
          <p:cNvPr id="7" name="図 6">
            <a:extLst>
              <a:ext uri="{FF2B5EF4-FFF2-40B4-BE49-F238E27FC236}">
                <a16:creationId xmlns:a16="http://schemas.microsoft.com/office/drawing/2014/main" id="{8209D903-9835-C2FD-F09D-31BCAA26E342}"/>
              </a:ext>
            </a:extLst>
          </p:cNvPr>
          <p:cNvPicPr>
            <a:picLocks noChangeAspect="1"/>
          </p:cNvPicPr>
          <p:nvPr/>
        </p:nvPicPr>
        <p:blipFill>
          <a:blip r:embed="rId2"/>
          <a:stretch>
            <a:fillRect/>
          </a:stretch>
        </p:blipFill>
        <p:spPr>
          <a:xfrm>
            <a:off x="3962401" y="2526703"/>
            <a:ext cx="7210696" cy="3996701"/>
          </a:xfrm>
          <a:prstGeom prst="rect">
            <a:avLst/>
          </a:prstGeom>
        </p:spPr>
      </p:pic>
      <p:pic>
        <p:nvPicPr>
          <p:cNvPr id="8" name="図 7">
            <a:extLst>
              <a:ext uri="{FF2B5EF4-FFF2-40B4-BE49-F238E27FC236}">
                <a16:creationId xmlns:a16="http://schemas.microsoft.com/office/drawing/2014/main" id="{BF152EF2-846F-E7CA-F2F8-EFD2E88A7BF0}"/>
              </a:ext>
            </a:extLst>
          </p:cNvPr>
          <p:cNvPicPr>
            <a:picLocks noChangeAspect="1"/>
          </p:cNvPicPr>
          <p:nvPr/>
        </p:nvPicPr>
        <p:blipFill>
          <a:blip r:embed="rId3"/>
          <a:stretch>
            <a:fillRect/>
          </a:stretch>
        </p:blipFill>
        <p:spPr>
          <a:xfrm>
            <a:off x="4302033" y="3283525"/>
            <a:ext cx="5294811" cy="2557182"/>
          </a:xfrm>
          <a:prstGeom prst="rect">
            <a:avLst/>
          </a:prstGeom>
        </p:spPr>
      </p:pic>
      <p:sp>
        <p:nvSpPr>
          <p:cNvPr id="9" name="正方形/長方形 8">
            <a:extLst>
              <a:ext uri="{FF2B5EF4-FFF2-40B4-BE49-F238E27FC236}">
                <a16:creationId xmlns:a16="http://schemas.microsoft.com/office/drawing/2014/main" id="{0F66DC63-4A7D-20DF-109C-4ACE9535FE34}"/>
              </a:ext>
            </a:extLst>
          </p:cNvPr>
          <p:cNvSpPr/>
          <p:nvPr/>
        </p:nvSpPr>
        <p:spPr>
          <a:xfrm>
            <a:off x="9936476" y="5288140"/>
            <a:ext cx="1236621" cy="2682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08563E3-379B-64C2-27C4-FABDEC12C1F3}"/>
              </a:ext>
            </a:extLst>
          </p:cNvPr>
          <p:cNvSpPr/>
          <p:nvPr/>
        </p:nvSpPr>
        <p:spPr>
          <a:xfrm>
            <a:off x="5651863" y="4376876"/>
            <a:ext cx="3875314" cy="65667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コネクタ: カギ線 11">
            <a:extLst>
              <a:ext uri="{FF2B5EF4-FFF2-40B4-BE49-F238E27FC236}">
                <a16:creationId xmlns:a16="http://schemas.microsoft.com/office/drawing/2014/main" id="{AD56034C-9022-F6B7-37E2-F07807131002}"/>
              </a:ext>
            </a:extLst>
          </p:cNvPr>
          <p:cNvCxnSpPr>
            <a:cxnSpLocks/>
            <a:stCxn id="9" idx="1"/>
            <a:endCxn id="11" idx="2"/>
          </p:cNvCxnSpPr>
          <p:nvPr/>
        </p:nvCxnSpPr>
        <p:spPr>
          <a:xfrm rot="10800000">
            <a:off x="7589520" y="5033555"/>
            <a:ext cx="2346956" cy="388687"/>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吹き出し: 四角形 18">
            <a:extLst>
              <a:ext uri="{FF2B5EF4-FFF2-40B4-BE49-F238E27FC236}">
                <a16:creationId xmlns:a16="http://schemas.microsoft.com/office/drawing/2014/main" id="{DE675448-818A-4967-D419-DA728CD9D439}"/>
              </a:ext>
            </a:extLst>
          </p:cNvPr>
          <p:cNvSpPr/>
          <p:nvPr/>
        </p:nvSpPr>
        <p:spPr>
          <a:xfrm>
            <a:off x="4467496" y="5518286"/>
            <a:ext cx="4476207" cy="644842"/>
          </a:xfrm>
          <a:prstGeom prst="wedgeRectCallout">
            <a:avLst>
              <a:gd name="adj1" fmla="val -22117"/>
              <a:gd name="adj2" fmla="val 49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The “loading points, unloading points, and routes” created on the Fleet side are configured</a:t>
            </a:r>
          </a:p>
          <a:p>
            <a:pPr algn="ctr"/>
            <a:r>
              <a:rPr kumimoji="1" lang="en-US" altLang="ja-JP" sz="1050" b="1" dirty="0"/>
              <a:t>Fleet</a:t>
            </a:r>
            <a:r>
              <a:rPr kumimoji="1" lang="ja-JP" altLang="en-US" sz="1050" b="1" dirty="0"/>
              <a:t>側で作成された「積込地点／荷降地点／ルート」が設定される</a:t>
            </a:r>
            <a:endParaRPr kumimoji="1" lang="en-US" altLang="ja-JP" sz="1050" b="1" dirty="0"/>
          </a:p>
        </p:txBody>
      </p:sp>
    </p:spTree>
    <p:extLst>
      <p:ext uri="{BB962C8B-B14F-4D97-AF65-F5344CB8AC3E}">
        <p14:creationId xmlns:p14="http://schemas.microsoft.com/office/powerpoint/2010/main" val="795017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建機</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sp>
        <p:nvSpPr>
          <p:cNvPr id="8" name="四角形: 角を丸くする 7">
            <a:extLst>
              <a:ext uri="{FF2B5EF4-FFF2-40B4-BE49-F238E27FC236}">
                <a16:creationId xmlns:a16="http://schemas.microsoft.com/office/drawing/2014/main" id="{0DF37E30-810E-8005-FD19-BADEF70C1E87}"/>
              </a:ext>
            </a:extLst>
          </p:cNvPr>
          <p:cNvSpPr/>
          <p:nvPr/>
        </p:nvSpPr>
        <p:spPr>
          <a:xfrm>
            <a:off x="3248297" y="1275531"/>
            <a:ext cx="8682446" cy="1197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b="1" dirty="0"/>
              <a:t>〈</a:t>
            </a:r>
            <a:r>
              <a:rPr kumimoji="1" lang="ja-JP" altLang="en-US" b="1" dirty="0"/>
              <a:t>計画アップロード時の処理フロー</a:t>
            </a:r>
            <a:r>
              <a:rPr kumimoji="1" lang="en-US" altLang="ja-JP" b="1" dirty="0"/>
              <a:t>〉</a:t>
            </a:r>
            <a:br>
              <a:rPr kumimoji="1" lang="en-US" altLang="ja-JP" b="1" dirty="0"/>
            </a:br>
            <a:r>
              <a:rPr kumimoji="1" lang="ja-JP" altLang="en-US" sz="1400" b="1" dirty="0"/>
              <a:t>⑤</a:t>
            </a:r>
            <a:r>
              <a:rPr kumimoji="1" lang="en-US" altLang="ja-JP" sz="1400" b="1" dirty="0"/>
              <a:t>【Fleet】</a:t>
            </a:r>
            <a:r>
              <a:rPr kumimoji="1" lang="ja-JP" altLang="en-US" sz="1400" b="1" dirty="0"/>
              <a:t>計画データの取り込み</a:t>
            </a:r>
            <a:endParaRPr kumimoji="1" lang="en-US" altLang="ja-JP" sz="1400" b="1" dirty="0"/>
          </a:p>
          <a:p>
            <a:r>
              <a:rPr kumimoji="1" lang="en-US" altLang="ja-JP" sz="1400" b="1" dirty="0"/>
              <a:t>Fleet</a:t>
            </a:r>
            <a:r>
              <a:rPr kumimoji="1" lang="ja-JP" altLang="en-US" sz="1400" b="1" dirty="0"/>
              <a:t>側の予実管理機能で、建機</a:t>
            </a:r>
            <a:r>
              <a:rPr kumimoji="1" lang="en-US" altLang="ja-JP" sz="1400" b="1" dirty="0"/>
              <a:t>Simulation</a:t>
            </a:r>
            <a:r>
              <a:rPr kumimoji="1" lang="ja-JP" altLang="en-US" sz="1400" b="1" dirty="0"/>
              <a:t>の計画データ（計算結果）を取り込んで表示できます。</a:t>
            </a:r>
            <a:endParaRPr kumimoji="1" lang="en-US" altLang="ja-JP" sz="1400" b="1" dirty="0"/>
          </a:p>
          <a:p>
            <a:endParaRPr kumimoji="1" lang="ja-JP" altLang="en-US" sz="1400" b="1" dirty="0"/>
          </a:p>
        </p:txBody>
      </p:sp>
      <p:grpSp>
        <p:nvGrpSpPr>
          <p:cNvPr id="6" name="グループ化 5">
            <a:extLst>
              <a:ext uri="{FF2B5EF4-FFF2-40B4-BE49-F238E27FC236}">
                <a16:creationId xmlns:a16="http://schemas.microsoft.com/office/drawing/2014/main" id="{8526A3B3-8AE1-1A98-3BAF-76F453A4DC74}"/>
              </a:ext>
            </a:extLst>
          </p:cNvPr>
          <p:cNvGrpSpPr/>
          <p:nvPr/>
        </p:nvGrpSpPr>
        <p:grpSpPr>
          <a:xfrm>
            <a:off x="6370470" y="2766945"/>
            <a:ext cx="5589210" cy="3158041"/>
            <a:chOff x="6559445" y="2761003"/>
            <a:chExt cx="5589210" cy="3158041"/>
          </a:xfrm>
        </p:grpSpPr>
        <p:pic>
          <p:nvPicPr>
            <p:cNvPr id="4" name="図 3">
              <a:extLst>
                <a:ext uri="{FF2B5EF4-FFF2-40B4-BE49-F238E27FC236}">
                  <a16:creationId xmlns:a16="http://schemas.microsoft.com/office/drawing/2014/main" id="{F9AD1EC5-213E-D563-F9F2-C34F29D45064}"/>
                </a:ext>
              </a:extLst>
            </p:cNvPr>
            <p:cNvPicPr>
              <a:picLocks noChangeAspect="1"/>
            </p:cNvPicPr>
            <p:nvPr/>
          </p:nvPicPr>
          <p:blipFill>
            <a:blip r:embed="rId2"/>
            <a:stretch>
              <a:fillRect/>
            </a:stretch>
          </p:blipFill>
          <p:spPr>
            <a:xfrm>
              <a:off x="6559445" y="2761003"/>
              <a:ext cx="5589210" cy="3158041"/>
            </a:xfrm>
            <a:prstGeom prst="rect">
              <a:avLst/>
            </a:prstGeom>
          </p:spPr>
        </p:pic>
        <p:sp>
          <p:nvSpPr>
            <p:cNvPr id="5" name="正方形/長方形 4">
              <a:extLst>
                <a:ext uri="{FF2B5EF4-FFF2-40B4-BE49-F238E27FC236}">
                  <a16:creationId xmlns:a16="http://schemas.microsoft.com/office/drawing/2014/main" id="{598BA0E3-1AAE-2CE0-765A-B493F59967F9}"/>
                </a:ext>
              </a:extLst>
            </p:cNvPr>
            <p:cNvSpPr/>
            <p:nvPr/>
          </p:nvSpPr>
          <p:spPr>
            <a:xfrm>
              <a:off x="7529076" y="4539425"/>
              <a:ext cx="989434" cy="105727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図 14">
            <a:extLst>
              <a:ext uri="{FF2B5EF4-FFF2-40B4-BE49-F238E27FC236}">
                <a16:creationId xmlns:a16="http://schemas.microsoft.com/office/drawing/2014/main" id="{E450C247-88AB-BCCD-407F-0D0EB1B917AD}"/>
              </a:ext>
            </a:extLst>
          </p:cNvPr>
          <p:cNvPicPr>
            <a:picLocks noChangeAspect="1"/>
          </p:cNvPicPr>
          <p:nvPr/>
        </p:nvPicPr>
        <p:blipFill>
          <a:blip r:embed="rId3"/>
          <a:stretch>
            <a:fillRect/>
          </a:stretch>
        </p:blipFill>
        <p:spPr>
          <a:xfrm>
            <a:off x="3178627" y="3334643"/>
            <a:ext cx="3466012" cy="2338716"/>
          </a:xfrm>
          <a:prstGeom prst="rect">
            <a:avLst/>
          </a:prstGeom>
        </p:spPr>
      </p:pic>
      <p:sp>
        <p:nvSpPr>
          <p:cNvPr id="16" name="正方形/長方形 15">
            <a:extLst>
              <a:ext uri="{FF2B5EF4-FFF2-40B4-BE49-F238E27FC236}">
                <a16:creationId xmlns:a16="http://schemas.microsoft.com/office/drawing/2014/main" id="{770D42C6-A922-EDD1-48CF-5CD462726565}"/>
              </a:ext>
            </a:extLst>
          </p:cNvPr>
          <p:cNvSpPr/>
          <p:nvPr/>
        </p:nvSpPr>
        <p:spPr>
          <a:xfrm>
            <a:off x="3335383" y="3906612"/>
            <a:ext cx="3161211" cy="4615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下 16">
            <a:extLst>
              <a:ext uri="{FF2B5EF4-FFF2-40B4-BE49-F238E27FC236}">
                <a16:creationId xmlns:a16="http://schemas.microsoft.com/office/drawing/2014/main" id="{4DE83763-AF25-7985-99A1-613ED1C3B71B}"/>
              </a:ext>
            </a:extLst>
          </p:cNvPr>
          <p:cNvSpPr/>
          <p:nvPr/>
        </p:nvSpPr>
        <p:spPr>
          <a:xfrm rot="16200000">
            <a:off x="6142621" y="4400594"/>
            <a:ext cx="920342" cy="52251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吹き出し: 四角形 18">
            <a:extLst>
              <a:ext uri="{FF2B5EF4-FFF2-40B4-BE49-F238E27FC236}">
                <a16:creationId xmlns:a16="http://schemas.microsoft.com/office/drawing/2014/main" id="{CD52CC97-6D26-3F1C-5BE5-996B93E9AD11}"/>
              </a:ext>
            </a:extLst>
          </p:cNvPr>
          <p:cNvSpPr/>
          <p:nvPr/>
        </p:nvSpPr>
        <p:spPr>
          <a:xfrm>
            <a:off x="7834818" y="5817326"/>
            <a:ext cx="4001872" cy="662364"/>
          </a:xfrm>
          <a:prstGeom prst="wedgeRectCallout">
            <a:avLst>
              <a:gd name="adj1" fmla="val -22117"/>
              <a:gd name="adj2" fmla="val 49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It is possible to display the planning data (calculation results) from the construction machinery simulation.</a:t>
            </a:r>
          </a:p>
          <a:p>
            <a:pPr algn="ctr"/>
            <a:r>
              <a:rPr kumimoji="1" lang="ja-JP" altLang="en-US" sz="1050" b="1" dirty="0"/>
              <a:t>建機</a:t>
            </a:r>
            <a:r>
              <a:rPr kumimoji="1" lang="en-US" altLang="ja-JP" sz="1050" b="1" dirty="0"/>
              <a:t>Simulation</a:t>
            </a:r>
            <a:r>
              <a:rPr kumimoji="1" lang="ja-JP" altLang="en-US" sz="1050" b="1" dirty="0"/>
              <a:t>の計画データ</a:t>
            </a:r>
            <a:r>
              <a:rPr kumimoji="1" lang="en-US" altLang="ja-JP" sz="1050" b="1" dirty="0"/>
              <a:t>(</a:t>
            </a:r>
            <a:r>
              <a:rPr kumimoji="1" lang="ja-JP" altLang="en-US" sz="1050" b="1" dirty="0"/>
              <a:t>計算結果</a:t>
            </a:r>
            <a:r>
              <a:rPr kumimoji="1" lang="en-US" altLang="ja-JP" sz="1050" b="1" dirty="0"/>
              <a:t>)</a:t>
            </a:r>
            <a:r>
              <a:rPr kumimoji="1" lang="ja-JP" altLang="en-US" sz="1050" b="1" dirty="0"/>
              <a:t>を表示可能</a:t>
            </a:r>
            <a:endParaRPr kumimoji="1" lang="en-US" altLang="ja-JP" sz="1050" b="1" dirty="0"/>
          </a:p>
        </p:txBody>
      </p:sp>
    </p:spTree>
    <p:extLst>
      <p:ext uri="{BB962C8B-B14F-4D97-AF65-F5344CB8AC3E}">
        <p14:creationId xmlns:p14="http://schemas.microsoft.com/office/powerpoint/2010/main" val="3662594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122556672"/>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7</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建機</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概要：日当たり運土上限の</a:t>
                      </a:r>
                      <a:r>
                        <a:rPr kumimoji="1" lang="en-US" altLang="ja-JP" sz="1600" b="0" dirty="0">
                          <a:solidFill>
                            <a:schemeClr val="tx1"/>
                          </a:solidFill>
                          <a:latin typeface="+mn-ea"/>
                          <a:ea typeface="+mn-ea"/>
                        </a:rPr>
                        <a:t>0㎥</a:t>
                      </a:r>
                      <a:r>
                        <a:rPr kumimoji="1" lang="ja-JP" altLang="en-US" sz="1600" b="0" dirty="0">
                          <a:solidFill>
                            <a:schemeClr val="tx1"/>
                          </a:solidFill>
                          <a:latin typeface="+mn-ea"/>
                          <a:ea typeface="+mn-ea"/>
                        </a:rPr>
                        <a:t>入力防止対応</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詳細：走路設定における「日当たり運土上限」に</a:t>
                      </a:r>
                      <a:r>
                        <a:rPr kumimoji="1" lang="en-US" altLang="ja-JP" sz="1600" b="0" dirty="0">
                          <a:solidFill>
                            <a:schemeClr val="tx1"/>
                          </a:solidFill>
                          <a:latin typeface="+mn-ea"/>
                          <a:ea typeface="+mn-ea"/>
                        </a:rPr>
                        <a:t>0㎥</a:t>
                      </a:r>
                      <a:r>
                        <a:rPr kumimoji="1" lang="ja-JP" altLang="en-US" sz="1600" b="0" dirty="0">
                          <a:solidFill>
                            <a:schemeClr val="tx1"/>
                          </a:solidFill>
                          <a:latin typeface="+mn-ea"/>
                          <a:ea typeface="+mn-ea"/>
                        </a:rPr>
                        <a:t>を設定できないように改善しました。</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未入力または</a:t>
                      </a:r>
                      <a:r>
                        <a:rPr kumimoji="1" lang="en-US" altLang="ja-JP" sz="1600" b="0" dirty="0">
                          <a:solidFill>
                            <a:schemeClr val="tx1"/>
                          </a:solidFill>
                          <a:latin typeface="+mn-ea"/>
                          <a:ea typeface="+mn-ea"/>
                        </a:rPr>
                        <a:t>0㎥</a:t>
                      </a:r>
                      <a:r>
                        <a:rPr kumimoji="1" lang="ja-JP" altLang="en-US" sz="1600" b="0" dirty="0">
                          <a:solidFill>
                            <a:schemeClr val="tx1"/>
                          </a:solidFill>
                          <a:latin typeface="+mn-ea"/>
                          <a:ea typeface="+mn-ea"/>
                        </a:rPr>
                        <a:t>が入力された場合には、自動的に</a:t>
                      </a:r>
                      <a:r>
                        <a:rPr kumimoji="1" lang="en-US" altLang="ja-JP" sz="1600" b="0" dirty="0">
                          <a:solidFill>
                            <a:schemeClr val="tx1"/>
                          </a:solidFill>
                          <a:latin typeface="+mn-ea"/>
                          <a:ea typeface="+mn-ea"/>
                        </a:rPr>
                        <a:t>1㎥</a:t>
                      </a:r>
                      <a:r>
                        <a:rPr kumimoji="1" lang="ja-JP" altLang="en-US" sz="1600" b="0" dirty="0">
                          <a:solidFill>
                            <a:schemeClr val="tx1"/>
                          </a:solidFill>
                          <a:latin typeface="+mn-ea"/>
                          <a:ea typeface="+mn-ea"/>
                        </a:rPr>
                        <a:t>が設定されるようになります。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a:extLst>
              <a:ext uri="{FF2B5EF4-FFF2-40B4-BE49-F238E27FC236}">
                <a16:creationId xmlns:a16="http://schemas.microsoft.com/office/drawing/2014/main" id="{002798D9-6978-655D-944F-6927FB64FC31}"/>
              </a:ext>
            </a:extLst>
          </p:cNvPr>
          <p:cNvPicPr>
            <a:picLocks noChangeAspect="1"/>
          </p:cNvPicPr>
          <p:nvPr/>
        </p:nvPicPr>
        <p:blipFill>
          <a:blip r:embed="rId2"/>
          <a:stretch>
            <a:fillRect/>
          </a:stretch>
        </p:blipFill>
        <p:spPr>
          <a:xfrm>
            <a:off x="4321707" y="2280163"/>
            <a:ext cx="3986071" cy="3838687"/>
          </a:xfrm>
          <a:prstGeom prst="rect">
            <a:avLst/>
          </a:prstGeom>
        </p:spPr>
      </p:pic>
      <p:pic>
        <p:nvPicPr>
          <p:cNvPr id="6" name="図 5">
            <a:extLst>
              <a:ext uri="{FF2B5EF4-FFF2-40B4-BE49-F238E27FC236}">
                <a16:creationId xmlns:a16="http://schemas.microsoft.com/office/drawing/2014/main" id="{A9BC0B32-FEC4-F800-5FA9-1557C36E3201}"/>
              </a:ext>
            </a:extLst>
          </p:cNvPr>
          <p:cNvPicPr>
            <a:picLocks noChangeAspect="1"/>
          </p:cNvPicPr>
          <p:nvPr/>
        </p:nvPicPr>
        <p:blipFill>
          <a:blip r:embed="rId3"/>
          <a:stretch>
            <a:fillRect/>
          </a:stretch>
        </p:blipFill>
        <p:spPr>
          <a:xfrm>
            <a:off x="8307778" y="2280163"/>
            <a:ext cx="2303213" cy="3838687"/>
          </a:xfrm>
          <a:prstGeom prst="rect">
            <a:avLst/>
          </a:prstGeom>
        </p:spPr>
      </p:pic>
      <p:sp>
        <p:nvSpPr>
          <p:cNvPr id="7" name="正方形/長方形 6">
            <a:extLst>
              <a:ext uri="{FF2B5EF4-FFF2-40B4-BE49-F238E27FC236}">
                <a16:creationId xmlns:a16="http://schemas.microsoft.com/office/drawing/2014/main" id="{6201B680-F448-C22D-6DD1-836C07796DF2}"/>
              </a:ext>
            </a:extLst>
          </p:cNvPr>
          <p:cNvSpPr/>
          <p:nvPr/>
        </p:nvSpPr>
        <p:spPr>
          <a:xfrm>
            <a:off x="4339125" y="3210082"/>
            <a:ext cx="1687207" cy="38558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B159A14-7053-18DA-BFE6-9BDE6B662802}"/>
              </a:ext>
            </a:extLst>
          </p:cNvPr>
          <p:cNvSpPr/>
          <p:nvPr/>
        </p:nvSpPr>
        <p:spPr>
          <a:xfrm>
            <a:off x="8335124" y="5729030"/>
            <a:ext cx="1453309" cy="33756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吹き出し: 四角形 2">
            <a:extLst>
              <a:ext uri="{FF2B5EF4-FFF2-40B4-BE49-F238E27FC236}">
                <a16:creationId xmlns:a16="http://schemas.microsoft.com/office/drawing/2014/main" id="{2BB18F41-F37C-19DF-BCD9-1D394CF713DD}"/>
              </a:ext>
            </a:extLst>
          </p:cNvPr>
          <p:cNvSpPr/>
          <p:nvPr/>
        </p:nvSpPr>
        <p:spPr>
          <a:xfrm>
            <a:off x="5632346" y="4525582"/>
            <a:ext cx="3317968" cy="544190"/>
          </a:xfrm>
          <a:prstGeom prst="wedgeRectCallout">
            <a:avLst>
              <a:gd name="adj1" fmla="val -22117"/>
              <a:gd name="adj2" fmla="val 49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If not entered or 0 m³, set to 1 m³</a:t>
            </a:r>
          </a:p>
          <a:p>
            <a:pPr algn="ctr"/>
            <a:r>
              <a:rPr kumimoji="1" lang="ja-JP" altLang="en-US" sz="1050" b="1" dirty="0"/>
              <a:t>未入力または</a:t>
            </a:r>
            <a:r>
              <a:rPr kumimoji="1" lang="en-US" altLang="ja-JP" sz="1050" b="1" dirty="0"/>
              <a:t>0</a:t>
            </a:r>
            <a:r>
              <a:rPr kumimoji="1" lang="ja-JP" altLang="en-US" sz="1050" b="1" dirty="0"/>
              <a:t>㎥の場合、</a:t>
            </a:r>
            <a:r>
              <a:rPr kumimoji="1" lang="en-US" altLang="ja-JP" sz="1050" b="1" dirty="0"/>
              <a:t>1</a:t>
            </a:r>
            <a:r>
              <a:rPr kumimoji="1" lang="ja-JP" altLang="en-US" sz="1050" b="1" dirty="0"/>
              <a:t>㎥を設定するように改善</a:t>
            </a:r>
            <a:endParaRPr kumimoji="1" lang="en-US" altLang="ja-JP" sz="1050" b="1" dirty="0"/>
          </a:p>
        </p:txBody>
      </p:sp>
    </p:spTree>
    <p:extLst>
      <p:ext uri="{BB962C8B-B14F-4D97-AF65-F5344CB8AC3E}">
        <p14:creationId xmlns:p14="http://schemas.microsoft.com/office/powerpoint/2010/main" val="2754286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2796995969"/>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8</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建機</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概要：基礎データテーブルの全レコード削除時にテーブル追加操作ができなくなる問題を修正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詳細：基礎データに登録されている各テーブルにおいて、レコードをすべて削除した場合に、</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「＋」ボタンが反応せず新規レコードを追加できなくなる不具合を修正しました。</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本修正により、すべてのレコードが削除された状態でも、新規レコードを問題なく追加</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できるようになります。また、レコードが存在しない場合には、「保存」ボタンが非活</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性となるよう改善しています。</a:t>
                      </a:r>
                    </a:p>
                  </a:txBody>
                  <a:tcPr>
                    <a:solidFill>
                      <a:schemeClr val="bg1"/>
                    </a:solidFill>
                  </a:tcPr>
                </a:tc>
                <a:extLst>
                  <a:ext uri="{0D108BD9-81ED-4DB2-BD59-A6C34878D82A}">
                    <a16:rowId xmlns:a16="http://schemas.microsoft.com/office/drawing/2014/main" val="1817764507"/>
                  </a:ext>
                </a:extLst>
              </a:tr>
            </a:tbl>
          </a:graphicData>
        </a:graphic>
      </p:graphicFrame>
      <p:pic>
        <p:nvPicPr>
          <p:cNvPr id="5" name="図 4">
            <a:extLst>
              <a:ext uri="{FF2B5EF4-FFF2-40B4-BE49-F238E27FC236}">
                <a16:creationId xmlns:a16="http://schemas.microsoft.com/office/drawing/2014/main" id="{A7FD25AA-7E65-8BD0-4B44-4A5E7091818E}"/>
              </a:ext>
            </a:extLst>
          </p:cNvPr>
          <p:cNvPicPr>
            <a:picLocks noChangeAspect="1"/>
          </p:cNvPicPr>
          <p:nvPr/>
        </p:nvPicPr>
        <p:blipFill>
          <a:blip r:embed="rId2"/>
          <a:stretch>
            <a:fillRect/>
          </a:stretch>
        </p:blipFill>
        <p:spPr>
          <a:xfrm>
            <a:off x="4307568" y="2946676"/>
            <a:ext cx="6308179" cy="1832885"/>
          </a:xfrm>
          <a:prstGeom prst="rect">
            <a:avLst/>
          </a:prstGeom>
        </p:spPr>
      </p:pic>
      <p:pic>
        <p:nvPicPr>
          <p:cNvPr id="11" name="図 10">
            <a:extLst>
              <a:ext uri="{FF2B5EF4-FFF2-40B4-BE49-F238E27FC236}">
                <a16:creationId xmlns:a16="http://schemas.microsoft.com/office/drawing/2014/main" id="{7785133A-BC16-3D4D-F04A-78EBA058D1AB}"/>
              </a:ext>
            </a:extLst>
          </p:cNvPr>
          <p:cNvPicPr>
            <a:picLocks noChangeAspect="1"/>
          </p:cNvPicPr>
          <p:nvPr/>
        </p:nvPicPr>
        <p:blipFill>
          <a:blip r:embed="rId3"/>
          <a:stretch>
            <a:fillRect/>
          </a:stretch>
        </p:blipFill>
        <p:spPr>
          <a:xfrm>
            <a:off x="4307568" y="4779561"/>
            <a:ext cx="6308179" cy="1527243"/>
          </a:xfrm>
          <a:prstGeom prst="rect">
            <a:avLst/>
          </a:prstGeom>
        </p:spPr>
      </p:pic>
      <p:sp>
        <p:nvSpPr>
          <p:cNvPr id="12" name="正方形/長方形 11">
            <a:extLst>
              <a:ext uri="{FF2B5EF4-FFF2-40B4-BE49-F238E27FC236}">
                <a16:creationId xmlns:a16="http://schemas.microsoft.com/office/drawing/2014/main" id="{328AC189-5FDF-A25D-3600-199CE53784E2}"/>
              </a:ext>
            </a:extLst>
          </p:cNvPr>
          <p:cNvSpPr/>
          <p:nvPr/>
        </p:nvSpPr>
        <p:spPr>
          <a:xfrm>
            <a:off x="9875518" y="3078591"/>
            <a:ext cx="661852" cy="33937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26AC163-5A4B-88BE-9B3B-7E96B82168EE}"/>
              </a:ext>
            </a:extLst>
          </p:cNvPr>
          <p:cNvSpPr/>
          <p:nvPr/>
        </p:nvSpPr>
        <p:spPr>
          <a:xfrm>
            <a:off x="7228113" y="5782487"/>
            <a:ext cx="418011" cy="33385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四角形 13">
            <a:extLst>
              <a:ext uri="{FF2B5EF4-FFF2-40B4-BE49-F238E27FC236}">
                <a16:creationId xmlns:a16="http://schemas.microsoft.com/office/drawing/2014/main" id="{4D77EA18-9F15-7AD7-8794-E4BA2C86690A}"/>
              </a:ext>
            </a:extLst>
          </p:cNvPr>
          <p:cNvSpPr/>
          <p:nvPr/>
        </p:nvSpPr>
        <p:spPr>
          <a:xfrm>
            <a:off x="7924798" y="5842788"/>
            <a:ext cx="4002134" cy="561612"/>
          </a:xfrm>
          <a:prstGeom prst="wedgeRectCallout">
            <a:avLst>
              <a:gd name="adj1" fmla="val -22117"/>
              <a:gd name="adj2" fmla="val 49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Even if all records are deleted, the system has been modified to allow new additions.</a:t>
            </a:r>
          </a:p>
          <a:p>
            <a:pPr algn="ctr"/>
            <a:r>
              <a:rPr kumimoji="1" lang="ja-JP" altLang="en-US" sz="1050" b="1" dirty="0"/>
              <a:t>すべてのレコードが削除されても、新規追加できるように改修</a:t>
            </a:r>
            <a:endParaRPr kumimoji="1" lang="en-US" altLang="ja-JP" sz="1050" b="1" dirty="0"/>
          </a:p>
        </p:txBody>
      </p:sp>
      <p:sp>
        <p:nvSpPr>
          <p:cNvPr id="15" name="吹き出し: 四角形 14">
            <a:extLst>
              <a:ext uri="{FF2B5EF4-FFF2-40B4-BE49-F238E27FC236}">
                <a16:creationId xmlns:a16="http://schemas.microsoft.com/office/drawing/2014/main" id="{9F16D9A9-2922-FBB3-9261-8E970E2E899B}"/>
              </a:ext>
            </a:extLst>
          </p:cNvPr>
          <p:cNvSpPr/>
          <p:nvPr/>
        </p:nvSpPr>
        <p:spPr>
          <a:xfrm>
            <a:off x="7924798" y="4243634"/>
            <a:ext cx="4002133" cy="561612"/>
          </a:xfrm>
          <a:prstGeom prst="wedgeRectCallout">
            <a:avLst>
              <a:gd name="adj1" fmla="val -22117"/>
              <a:gd name="adj2" fmla="val 49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When all records are deleted, prevent saving</a:t>
            </a:r>
          </a:p>
          <a:p>
            <a:pPr algn="ctr"/>
            <a:r>
              <a:rPr kumimoji="1" lang="ja-JP" altLang="en-US" sz="1050" b="1" dirty="0"/>
              <a:t>すべてのレコードが削除される場合、保存できないように改善</a:t>
            </a:r>
            <a:endParaRPr kumimoji="1" lang="en-US" altLang="ja-JP" sz="1050" b="1" dirty="0"/>
          </a:p>
        </p:txBody>
      </p:sp>
    </p:spTree>
    <p:extLst>
      <p:ext uri="{BB962C8B-B14F-4D97-AF65-F5344CB8AC3E}">
        <p14:creationId xmlns:p14="http://schemas.microsoft.com/office/powerpoint/2010/main" val="1012084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779697"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Simulation</a:t>
            </a:r>
            <a:r>
              <a:rPr kumimoji="1" lang="ja-JP" altLang="en-US" dirty="0">
                <a:ea typeface="游ゴシック"/>
              </a:rPr>
              <a:t>のアップデートについて、以下の日程・内容にてリリースを致します。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r>
              <a:rPr lang="en-US" altLang="ja-JP" dirty="0"/>
              <a:t>※</a:t>
            </a:r>
            <a:r>
              <a:rPr lang="ja-JP" altLang="en-US" dirty="0"/>
              <a:t>リリース日程・時間帯・内容については、状況に応じ変更する場合がございます。予めご了承ください。）</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99866"/>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3</a:t>
            </a:r>
            <a:r>
              <a:rPr lang="ja-JP" altLang="en-US" u="sng" dirty="0">
                <a:latin typeface="+mn-ea"/>
              </a:rPr>
              <a:t>月</a:t>
            </a:r>
            <a:r>
              <a:rPr lang="en-US" altLang="ja-JP" u="sng" dirty="0">
                <a:latin typeface="+mn-ea"/>
              </a:rPr>
              <a:t>31</a:t>
            </a:r>
            <a:r>
              <a:rPr lang="ja-JP" altLang="en-US" u="sng" dirty="0">
                <a:latin typeface="+mn-ea"/>
              </a:rPr>
              <a:t>日</a:t>
            </a:r>
            <a:r>
              <a:rPr lang="en-US" altLang="ja-JP" u="sng" dirty="0">
                <a:latin typeface="+mn-ea"/>
              </a:rPr>
              <a:t>(</a:t>
            </a:r>
            <a:r>
              <a:rPr lang="ja-JP" altLang="en-US" u="sng" dirty="0">
                <a:latin typeface="+mn-ea"/>
              </a:rPr>
              <a:t>火</a:t>
            </a:r>
            <a:r>
              <a:rPr lang="en-US" altLang="ja-JP" u="sng" dirty="0">
                <a:latin typeface="+mn-ea"/>
              </a:rPr>
              <a:t>)</a:t>
            </a:r>
            <a:r>
              <a:rPr lang="ja-JP" altLang="en-US" u="sng" dirty="0">
                <a:latin typeface="+mn-ea"/>
              </a:rPr>
              <a:t>　</a:t>
            </a:r>
            <a:r>
              <a:rPr lang="en-US" altLang="ja-JP" u="sng" dirty="0">
                <a:latin typeface="+mn-ea"/>
              </a:rPr>
              <a:t>19:00</a:t>
            </a:r>
            <a:r>
              <a:rPr lang="ja-JP" altLang="en-US" u="sng" dirty="0">
                <a:latin typeface="+mn-ea"/>
              </a:rPr>
              <a:t>～</a:t>
            </a:r>
            <a:r>
              <a:rPr lang="en-US" altLang="ja-JP" u="sng" dirty="0">
                <a:latin typeface="+mn-ea"/>
              </a:rPr>
              <a:t>24:00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1063799881"/>
              </p:ext>
            </p:extLst>
          </p:nvPr>
        </p:nvGraphicFramePr>
        <p:xfrm>
          <a:off x="126946" y="2208099"/>
          <a:ext cx="11923057" cy="4088828"/>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277527">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1276903">
                <a:tc>
                  <a:txBody>
                    <a:bodyPr/>
                    <a:lstStyle/>
                    <a:p>
                      <a:pPr algn="ctr"/>
                      <a:r>
                        <a:rPr kumimoji="1" lang="en-US" altLang="ja-JP" sz="1600" dirty="0">
                          <a:solidFill>
                            <a:schemeClr val="tx1"/>
                          </a:solidFill>
                          <a:latin typeface="+mn-lt"/>
                          <a:ea typeface="Meiryo UI" panose="020B0604030504040204" pitchFamily="50" charset="-128"/>
                        </a:rPr>
                        <a:t>1</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プラン比較機能のテーブルビューにガントチャート表示を追加</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プラン比較機能のテーブルビューで比較中のプランを選択すると、該当プランのガントチャートを表示できるようになりました。これにより、プランを比較しながらガントチャートを確認することが可能で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449972710"/>
                  </a:ext>
                </a:extLst>
              </a:tr>
              <a:tr h="1174084">
                <a:tc>
                  <a:txBody>
                    <a:bodyPr/>
                    <a:lstStyle/>
                    <a:p>
                      <a:pPr algn="ctr"/>
                      <a:r>
                        <a:rPr kumimoji="1" lang="en-US" altLang="ja-JP" sz="1600" dirty="0">
                          <a:solidFill>
                            <a:schemeClr val="tx1"/>
                          </a:solidFill>
                          <a:latin typeface="+mn-lt"/>
                          <a:ea typeface="Meiryo UI" panose="020B0604030504040204" pitchFamily="50" charset="-128"/>
                        </a:rPr>
                        <a:t>2</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コスト概算時の土配コスト表で算出結果が不正な値になる問題を修正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レポート機能のコスト概算表示において、複数の建機グループを設定した工程表の場合に、土配コスト表へ未使用の建機が表示されてしまう問題を修正しました。この修正により、使用されている建機のみを対象に、正しい期間で算出されるように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731920540"/>
                  </a:ext>
                </a:extLst>
              </a:tr>
              <a:tr h="1333041">
                <a:tc>
                  <a:txBody>
                    <a:bodyPr/>
                    <a:lstStyle/>
                    <a:p>
                      <a:pPr algn="ctr"/>
                      <a:r>
                        <a:rPr kumimoji="1" lang="en-US" altLang="ja-JP" sz="1600" dirty="0">
                          <a:solidFill>
                            <a:schemeClr val="tx1"/>
                          </a:solidFill>
                          <a:latin typeface="+mn-lt"/>
                          <a:ea typeface="Meiryo UI" panose="020B0604030504040204" pitchFamily="50" charset="-128"/>
                        </a:rPr>
                        <a:t>3</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ライセンスなしユーザーで現場</a:t>
                      </a:r>
                      <a:r>
                        <a:rPr kumimoji="1" lang="en-US" altLang="ja-JP" sz="1200" b="0" dirty="0">
                          <a:solidFill>
                            <a:schemeClr val="tx1"/>
                          </a:solidFill>
                          <a:latin typeface="+mn-ea"/>
                          <a:ea typeface="+mn-ea"/>
                        </a:rPr>
                        <a:t>URL</a:t>
                      </a:r>
                      <a:r>
                        <a:rPr kumimoji="1" lang="ja-JP" altLang="en-US" sz="1200" b="0" dirty="0">
                          <a:solidFill>
                            <a:schemeClr val="tx1"/>
                          </a:solidFill>
                          <a:latin typeface="+mn-ea"/>
                          <a:ea typeface="+mn-ea"/>
                        </a:rPr>
                        <a:t>へのアクセス対応</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Simulation</a:t>
                      </a:r>
                      <a:r>
                        <a:rPr kumimoji="1" lang="ja-JP" altLang="en-US" sz="1200" b="0" dirty="0">
                          <a:solidFill>
                            <a:schemeClr val="tx1"/>
                          </a:solidFill>
                          <a:latin typeface="+mn-ea"/>
                          <a:ea typeface="+mn-ea"/>
                        </a:rPr>
                        <a:t>のライセンスを持たないユーザーであっても、現場一覧および現場</a:t>
                      </a:r>
                      <a:r>
                        <a:rPr kumimoji="1" lang="en-US" altLang="ja-JP" sz="1200" b="0" dirty="0">
                          <a:solidFill>
                            <a:schemeClr val="tx1"/>
                          </a:solidFill>
                          <a:latin typeface="+mn-ea"/>
                          <a:ea typeface="+mn-ea"/>
                        </a:rPr>
                        <a:t>URL</a:t>
                      </a:r>
                      <a:r>
                        <a:rPr kumimoji="1" lang="ja-JP" altLang="en-US" sz="1200" b="0" dirty="0">
                          <a:solidFill>
                            <a:schemeClr val="tx1"/>
                          </a:solidFill>
                          <a:latin typeface="+mn-ea"/>
                          <a:ea typeface="+mn-ea"/>
                        </a:rPr>
                        <a:t>へアクセスできてしまう問題を修正しました。この修正により、ライセンスを持たないユーザーは該当画面へアクセスできなくなります。</a:t>
                      </a:r>
                      <a:br>
                        <a:rPr kumimoji="1" lang="en-US" altLang="ja-JP" sz="1200" b="0" dirty="0">
                          <a:solidFill>
                            <a:schemeClr val="tx1"/>
                          </a:solidFill>
                          <a:latin typeface="+mn-ea"/>
                          <a:ea typeface="+mn-ea"/>
                        </a:rPr>
                      </a:br>
                      <a:r>
                        <a:rPr kumimoji="1" lang="ja-JP" altLang="en-US" sz="1200" b="0" dirty="0">
                          <a:solidFill>
                            <a:schemeClr val="tx1"/>
                          </a:solidFill>
                          <a:latin typeface="+mn-ea"/>
                          <a:ea typeface="+mn-ea"/>
                        </a:rPr>
                        <a:t>なお、建機</a:t>
                      </a:r>
                      <a:r>
                        <a:rPr kumimoji="1" lang="en-US" altLang="ja-JP" sz="1200" b="0" dirty="0">
                          <a:solidFill>
                            <a:schemeClr val="tx1"/>
                          </a:solidFill>
                          <a:latin typeface="+mn-ea"/>
                          <a:ea typeface="+mn-ea"/>
                        </a:rPr>
                        <a:t>Simulation</a:t>
                      </a:r>
                      <a:r>
                        <a:rPr kumimoji="1" lang="ja-JP" altLang="en-US" sz="1200" b="0" dirty="0">
                          <a:solidFill>
                            <a:schemeClr val="tx1"/>
                          </a:solidFill>
                          <a:latin typeface="+mn-ea"/>
                          <a:ea typeface="+mn-ea"/>
                        </a:rPr>
                        <a:t>単体ライセンスの場合は、現場一覧へのアクセスは可能ですが、現場</a:t>
                      </a:r>
                      <a:r>
                        <a:rPr kumimoji="1" lang="en-US" altLang="ja-JP" sz="1200" b="0" dirty="0">
                          <a:solidFill>
                            <a:schemeClr val="tx1"/>
                          </a:solidFill>
                          <a:latin typeface="+mn-ea"/>
                          <a:ea typeface="+mn-ea"/>
                        </a:rPr>
                        <a:t>URL</a:t>
                      </a:r>
                      <a:r>
                        <a:rPr kumimoji="1" lang="ja-JP" altLang="en-US" sz="1200" b="0" dirty="0">
                          <a:solidFill>
                            <a:schemeClr val="tx1"/>
                          </a:solidFill>
                          <a:latin typeface="+mn-ea"/>
                          <a:ea typeface="+mn-ea"/>
                        </a:rPr>
                        <a:t>へのアクセスはできません。</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3566135680"/>
                  </a:ext>
                </a:extLst>
              </a:tr>
            </a:tbl>
          </a:graphicData>
        </a:graphic>
      </p:graphicFrame>
    </p:spTree>
    <p:extLst>
      <p:ext uri="{BB962C8B-B14F-4D97-AF65-F5344CB8AC3E}">
        <p14:creationId xmlns:p14="http://schemas.microsoft.com/office/powerpoint/2010/main" val="83296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3303948890"/>
              </p:ext>
            </p:extLst>
          </p:nvPr>
        </p:nvGraphicFramePr>
        <p:xfrm>
          <a:off x="126946" y="893645"/>
          <a:ext cx="11923057" cy="4681057"/>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500327">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1296977">
                <a:tc>
                  <a:txBody>
                    <a:bodyPr/>
                    <a:lstStyle/>
                    <a:p>
                      <a:pPr algn="ctr"/>
                      <a:r>
                        <a:rPr kumimoji="1" lang="en-US" altLang="ja-JP" sz="1600" dirty="0">
                          <a:solidFill>
                            <a:schemeClr val="tx1"/>
                          </a:solidFill>
                          <a:latin typeface="+mn-lt"/>
                          <a:ea typeface="Meiryo UI" panose="020B0604030504040204" pitchFamily="50" charset="-128"/>
                        </a:rPr>
                        <a:t>4</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高さ分割で標高値の追加時の値が小数点第</a:t>
                      </a:r>
                      <a:r>
                        <a:rPr kumimoji="1" lang="en-US" altLang="ja-JP" sz="1200" b="0" dirty="0">
                          <a:solidFill>
                            <a:schemeClr val="tx1"/>
                          </a:solidFill>
                          <a:latin typeface="+mn-ea"/>
                          <a:ea typeface="+mn-ea"/>
                        </a:rPr>
                        <a:t>3</a:t>
                      </a:r>
                      <a:r>
                        <a:rPr kumimoji="1" lang="ja-JP" altLang="en-US" sz="1200" b="0" dirty="0">
                          <a:solidFill>
                            <a:schemeClr val="tx1"/>
                          </a:solidFill>
                          <a:latin typeface="+mn-ea"/>
                          <a:ea typeface="+mn-ea"/>
                        </a:rPr>
                        <a:t>位以降も表示される問題を修正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高さ分割画面で標高値の追加時の値が小数点第</a:t>
                      </a:r>
                      <a:r>
                        <a:rPr kumimoji="1" lang="en-US" altLang="ja-JP" sz="1200" b="0" dirty="0">
                          <a:solidFill>
                            <a:schemeClr val="tx1"/>
                          </a:solidFill>
                          <a:latin typeface="+mn-ea"/>
                          <a:ea typeface="+mn-ea"/>
                        </a:rPr>
                        <a:t>3</a:t>
                      </a:r>
                      <a:r>
                        <a:rPr kumimoji="1" lang="ja-JP" altLang="en-US" sz="1200" b="0" dirty="0">
                          <a:solidFill>
                            <a:schemeClr val="tx1"/>
                          </a:solidFill>
                          <a:latin typeface="+mn-ea"/>
                          <a:ea typeface="+mn-ea"/>
                        </a:rPr>
                        <a:t>位以降まで表示されてしまう問題を修正しました。この修正により、標高値は小数点第</a:t>
                      </a:r>
                      <a:r>
                        <a:rPr kumimoji="1" lang="en-US" altLang="ja-JP" sz="1200" b="0" dirty="0">
                          <a:solidFill>
                            <a:schemeClr val="tx1"/>
                          </a:solidFill>
                          <a:latin typeface="+mn-ea"/>
                          <a:ea typeface="+mn-ea"/>
                        </a:rPr>
                        <a:t>2</a:t>
                      </a:r>
                      <a:r>
                        <a:rPr kumimoji="1" lang="ja-JP" altLang="en-US" sz="1200" b="0" dirty="0">
                          <a:solidFill>
                            <a:schemeClr val="tx1"/>
                          </a:solidFill>
                          <a:latin typeface="+mn-ea"/>
                          <a:ea typeface="+mn-ea"/>
                        </a:rPr>
                        <a:t>位までの表示となります。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461280551"/>
                  </a:ext>
                </a:extLst>
              </a:tr>
              <a:tr h="1414123">
                <a:tc>
                  <a:txBody>
                    <a:bodyPr/>
                    <a:lstStyle/>
                    <a:p>
                      <a:pPr algn="ctr"/>
                      <a:r>
                        <a:rPr kumimoji="1" lang="en-US" altLang="ja-JP" sz="1600" dirty="0">
                          <a:solidFill>
                            <a:schemeClr val="tx1"/>
                          </a:solidFill>
                          <a:latin typeface="+mn-lt"/>
                          <a:ea typeface="Meiryo UI" panose="020B0604030504040204" pitchFamily="50" charset="-128"/>
                        </a:rPr>
                        <a:t>5</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ワークエリアの外周線で日本語エリア名が文字化けする問題を修正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ワークエリアの外周線をエクスポートしたファイルを他システムで表示した際に、日本語エリア名が文字化けしてしまう問題を修正しました。この修正により、日本語エリア名も正しく表示されるように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500863237"/>
                  </a:ext>
                </a:extLst>
              </a:tr>
              <a:tr h="1469630">
                <a:tc>
                  <a:txBody>
                    <a:bodyPr/>
                    <a:lstStyle/>
                    <a:p>
                      <a:pPr algn="ctr"/>
                      <a:r>
                        <a:rPr kumimoji="1" lang="en-US" altLang="ja-JP" sz="1600" dirty="0">
                          <a:solidFill>
                            <a:schemeClr val="tx1"/>
                          </a:solidFill>
                          <a:latin typeface="+mn-lt"/>
                          <a:ea typeface="Meiryo UI" panose="020B0604030504040204" pitchFamily="50" charset="-128"/>
                        </a:rPr>
                        <a:t>6</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建機</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計画アップロード機能の実装</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Fleet</a:t>
                      </a:r>
                      <a:r>
                        <a:rPr kumimoji="1" lang="ja-JP" altLang="en-US" sz="1200" b="0" dirty="0">
                          <a:solidFill>
                            <a:schemeClr val="tx1"/>
                          </a:solidFill>
                          <a:latin typeface="+mn-ea"/>
                          <a:ea typeface="+mn-ea"/>
                        </a:rPr>
                        <a:t>と連携するための計画アップロード機能を追加しました。本機能により、アップロードした計画データを</a:t>
                      </a:r>
                      <a:r>
                        <a:rPr kumimoji="1" lang="en-US" altLang="ja-JP" sz="1200" b="0" dirty="0">
                          <a:solidFill>
                            <a:schemeClr val="tx1"/>
                          </a:solidFill>
                          <a:latin typeface="+mn-ea"/>
                          <a:ea typeface="+mn-ea"/>
                        </a:rPr>
                        <a:t>Fleet</a:t>
                      </a:r>
                      <a:r>
                        <a:rPr kumimoji="1" lang="ja-JP" altLang="en-US" sz="1200" b="0" dirty="0">
                          <a:solidFill>
                            <a:schemeClr val="tx1"/>
                          </a:solidFill>
                          <a:latin typeface="+mn-ea"/>
                          <a:ea typeface="+mn-ea"/>
                        </a:rPr>
                        <a:t>側で取り込むことができるようになります。計画アップロードの実行時には、計画データの送信に加えて、</a:t>
                      </a:r>
                      <a:r>
                        <a:rPr kumimoji="1" lang="en-US" altLang="ja-JP" sz="1200" b="0" dirty="0">
                          <a:solidFill>
                            <a:schemeClr val="tx1"/>
                          </a:solidFill>
                          <a:latin typeface="+mn-ea"/>
                          <a:ea typeface="+mn-ea"/>
                        </a:rPr>
                        <a:t>Fleet</a:t>
                      </a:r>
                      <a:r>
                        <a:rPr kumimoji="1" lang="ja-JP" altLang="en-US" sz="1200" b="0" dirty="0">
                          <a:solidFill>
                            <a:schemeClr val="tx1"/>
                          </a:solidFill>
                          <a:latin typeface="+mn-ea"/>
                          <a:ea typeface="+mn-ea"/>
                        </a:rPr>
                        <a:t>および建機</a:t>
                      </a:r>
                      <a:r>
                        <a:rPr kumimoji="1" lang="en-US" altLang="ja-JP" sz="1200" b="0" dirty="0">
                          <a:solidFill>
                            <a:schemeClr val="tx1"/>
                          </a:solidFill>
                          <a:latin typeface="+mn-ea"/>
                          <a:ea typeface="+mn-ea"/>
                        </a:rPr>
                        <a:t>Simulation</a:t>
                      </a:r>
                      <a:r>
                        <a:rPr kumimoji="1" lang="ja-JP" altLang="en-US" sz="1200" b="0" dirty="0">
                          <a:solidFill>
                            <a:schemeClr val="tx1"/>
                          </a:solidFill>
                          <a:latin typeface="+mn-ea"/>
                          <a:ea typeface="+mn-ea"/>
                        </a:rPr>
                        <a:t>で以下の処理が自動的に行われます。詳細については、次ページ以降をご参照ください。</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3510497852"/>
                  </a:ext>
                </a:extLst>
              </a:tr>
            </a:tbl>
          </a:graphicData>
        </a:graphic>
      </p:graphicFrame>
    </p:spTree>
    <p:extLst>
      <p:ext uri="{BB962C8B-B14F-4D97-AF65-F5344CB8AC3E}">
        <p14:creationId xmlns:p14="http://schemas.microsoft.com/office/powerpoint/2010/main" val="36243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3953389713"/>
              </p:ext>
            </p:extLst>
          </p:nvPr>
        </p:nvGraphicFramePr>
        <p:xfrm>
          <a:off x="126946" y="893645"/>
          <a:ext cx="11923057" cy="2853590"/>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500327">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883633">
                <a:tc>
                  <a:txBody>
                    <a:bodyPr/>
                    <a:lstStyle/>
                    <a:p>
                      <a:pPr algn="ctr"/>
                      <a:r>
                        <a:rPr kumimoji="1" lang="en-US" altLang="ja-JP" sz="1600" dirty="0">
                          <a:solidFill>
                            <a:schemeClr val="tx1"/>
                          </a:solidFill>
                          <a:latin typeface="+mn-lt"/>
                          <a:ea typeface="Meiryo UI" panose="020B0604030504040204" pitchFamily="50" charset="-128"/>
                        </a:rPr>
                        <a:t>7</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建機</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日当たり運土上限の</a:t>
                      </a:r>
                      <a:r>
                        <a:rPr kumimoji="1" lang="en-US" altLang="ja-JP" sz="1200" b="0" dirty="0">
                          <a:solidFill>
                            <a:schemeClr val="tx1"/>
                          </a:solidFill>
                          <a:latin typeface="+mn-ea"/>
                          <a:ea typeface="+mn-ea"/>
                        </a:rPr>
                        <a:t>0㎥</a:t>
                      </a:r>
                      <a:r>
                        <a:rPr kumimoji="1" lang="ja-JP" altLang="en-US" sz="1200" b="0" dirty="0">
                          <a:solidFill>
                            <a:schemeClr val="tx1"/>
                          </a:solidFill>
                          <a:latin typeface="+mn-ea"/>
                          <a:ea typeface="+mn-ea"/>
                        </a:rPr>
                        <a:t>入力防止対応</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走路設定における「日当たり運土上限」に</a:t>
                      </a:r>
                      <a:r>
                        <a:rPr kumimoji="1" lang="en-US" altLang="ja-JP" sz="1200" b="0" dirty="0">
                          <a:solidFill>
                            <a:schemeClr val="tx1"/>
                          </a:solidFill>
                          <a:latin typeface="+mn-ea"/>
                          <a:ea typeface="+mn-ea"/>
                        </a:rPr>
                        <a:t>0㎥</a:t>
                      </a:r>
                      <a:r>
                        <a:rPr kumimoji="1" lang="ja-JP" altLang="en-US" sz="1200" b="0" dirty="0">
                          <a:solidFill>
                            <a:schemeClr val="tx1"/>
                          </a:solidFill>
                          <a:latin typeface="+mn-ea"/>
                          <a:ea typeface="+mn-ea"/>
                        </a:rPr>
                        <a:t>を設定できないように改善しました。未入力または</a:t>
                      </a:r>
                      <a:r>
                        <a:rPr kumimoji="1" lang="en-US" altLang="ja-JP" sz="1200" b="0" dirty="0">
                          <a:solidFill>
                            <a:schemeClr val="tx1"/>
                          </a:solidFill>
                          <a:latin typeface="+mn-ea"/>
                          <a:ea typeface="+mn-ea"/>
                        </a:rPr>
                        <a:t>0㎥</a:t>
                      </a:r>
                      <a:r>
                        <a:rPr kumimoji="1" lang="ja-JP" altLang="en-US" sz="1200" b="0" dirty="0">
                          <a:solidFill>
                            <a:schemeClr val="tx1"/>
                          </a:solidFill>
                          <a:latin typeface="+mn-ea"/>
                          <a:ea typeface="+mn-ea"/>
                        </a:rPr>
                        <a:t>が入力された場合には、自動的に</a:t>
                      </a:r>
                      <a:r>
                        <a:rPr kumimoji="1" lang="en-US" altLang="ja-JP" sz="1200" b="0" dirty="0">
                          <a:solidFill>
                            <a:schemeClr val="tx1"/>
                          </a:solidFill>
                          <a:latin typeface="+mn-ea"/>
                          <a:ea typeface="+mn-ea"/>
                        </a:rPr>
                        <a:t>1㎥</a:t>
                      </a:r>
                      <a:r>
                        <a:rPr kumimoji="1" lang="ja-JP" altLang="en-US" sz="1200" b="0" dirty="0">
                          <a:solidFill>
                            <a:schemeClr val="tx1"/>
                          </a:solidFill>
                          <a:latin typeface="+mn-ea"/>
                          <a:ea typeface="+mn-ea"/>
                        </a:rPr>
                        <a:t>が設定されるようになります。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500863237"/>
                  </a:ext>
                </a:extLst>
              </a:tr>
              <a:tr h="1469630">
                <a:tc>
                  <a:txBody>
                    <a:bodyPr/>
                    <a:lstStyle/>
                    <a:p>
                      <a:pPr algn="ctr"/>
                      <a:r>
                        <a:rPr kumimoji="1" lang="en-US" altLang="ja-JP" sz="1600" dirty="0">
                          <a:solidFill>
                            <a:schemeClr val="tx1"/>
                          </a:solidFill>
                          <a:latin typeface="+mn-lt"/>
                          <a:ea typeface="Meiryo UI" panose="020B0604030504040204" pitchFamily="50" charset="-128"/>
                        </a:rPr>
                        <a:t>8</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建機</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基礎データテーブルの全レコード削除時にテーブル追加操作ができなくなる問題を修正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基礎データに登録されている各テーブルにおいて、レコードをすべて削除した場合に、「＋」ボタンが反応せず新規レコードを追加できなくなる不具合を修正しました。</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本修正により、すべてのレコードが削除された状態でも、新規レコードを問題なく追加できるようになります。</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また、レコードが存在しない場合には、「保存」ボタンが非活性となるよう改善しています。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3510497852"/>
                  </a:ext>
                </a:extLst>
              </a:tr>
            </a:tbl>
          </a:graphicData>
        </a:graphic>
      </p:graphicFrame>
    </p:spTree>
    <p:extLst>
      <p:ext uri="{BB962C8B-B14F-4D97-AF65-F5344CB8AC3E}">
        <p14:creationId xmlns:p14="http://schemas.microsoft.com/office/powerpoint/2010/main" val="159468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99573325"/>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概要：プラン比較機能のテーブルビューにガントチャート表示を追加</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詳細：プラン比較機能のテーブルビューで比較中のプランを選択すると、該当プランのガント</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チャートを表示できるようになりました。これにより、プランを比較しながらガント</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チャートを確認することが可能です。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5" name="図 4">
            <a:extLst>
              <a:ext uri="{FF2B5EF4-FFF2-40B4-BE49-F238E27FC236}">
                <a16:creationId xmlns:a16="http://schemas.microsoft.com/office/drawing/2014/main" id="{50FAE329-EAC3-2BAE-047F-0D7775307474}"/>
              </a:ext>
            </a:extLst>
          </p:cNvPr>
          <p:cNvPicPr>
            <a:picLocks noChangeAspect="1"/>
          </p:cNvPicPr>
          <p:nvPr/>
        </p:nvPicPr>
        <p:blipFill>
          <a:blip r:embed="rId2"/>
          <a:stretch>
            <a:fillRect/>
          </a:stretch>
        </p:blipFill>
        <p:spPr>
          <a:xfrm>
            <a:off x="3192959" y="2386148"/>
            <a:ext cx="8774663" cy="4040777"/>
          </a:xfrm>
          <a:prstGeom prst="rect">
            <a:avLst/>
          </a:prstGeom>
        </p:spPr>
      </p:pic>
      <p:sp>
        <p:nvSpPr>
          <p:cNvPr id="11" name="正方形/長方形 10">
            <a:extLst>
              <a:ext uri="{FF2B5EF4-FFF2-40B4-BE49-F238E27FC236}">
                <a16:creationId xmlns:a16="http://schemas.microsoft.com/office/drawing/2014/main" id="{218A8BFF-A633-1F88-CED2-DDB1A6B9F5D7}"/>
              </a:ext>
            </a:extLst>
          </p:cNvPr>
          <p:cNvSpPr/>
          <p:nvPr/>
        </p:nvSpPr>
        <p:spPr>
          <a:xfrm>
            <a:off x="3158430" y="3119957"/>
            <a:ext cx="739926" cy="4331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四角形 12">
            <a:extLst>
              <a:ext uri="{FF2B5EF4-FFF2-40B4-BE49-F238E27FC236}">
                <a16:creationId xmlns:a16="http://schemas.microsoft.com/office/drawing/2014/main" id="{26B4504F-7BD4-F621-FE61-DAD91C8448D7}"/>
              </a:ext>
            </a:extLst>
          </p:cNvPr>
          <p:cNvSpPr/>
          <p:nvPr/>
        </p:nvSpPr>
        <p:spPr>
          <a:xfrm>
            <a:off x="4672454" y="3698739"/>
            <a:ext cx="4002133" cy="561612"/>
          </a:xfrm>
          <a:prstGeom prst="wedgeRectCallout">
            <a:avLst>
              <a:gd name="adj1" fmla="val -22117"/>
              <a:gd name="adj2" fmla="val 49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Display the Gantt chart for the selected plan</a:t>
            </a:r>
          </a:p>
          <a:p>
            <a:pPr algn="ctr"/>
            <a:r>
              <a:rPr kumimoji="1" lang="ja-JP" altLang="en-US" sz="1050" b="1" dirty="0"/>
              <a:t>選択したプランのガントチャートを表示</a:t>
            </a:r>
            <a:endParaRPr kumimoji="1" lang="en-US" altLang="ja-JP" sz="1050" b="1" dirty="0"/>
          </a:p>
        </p:txBody>
      </p:sp>
      <p:sp>
        <p:nvSpPr>
          <p:cNvPr id="14" name="矢印: 下 13">
            <a:extLst>
              <a:ext uri="{FF2B5EF4-FFF2-40B4-BE49-F238E27FC236}">
                <a16:creationId xmlns:a16="http://schemas.microsoft.com/office/drawing/2014/main" id="{C87E4A9C-3177-F350-47BF-08E931E64F56}"/>
              </a:ext>
            </a:extLst>
          </p:cNvPr>
          <p:cNvSpPr/>
          <p:nvPr/>
        </p:nvSpPr>
        <p:spPr>
          <a:xfrm rot="19953660">
            <a:off x="3838710" y="3639267"/>
            <a:ext cx="739926" cy="91264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208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2976481369"/>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概要：コスト概算時の土配コスト表で算出結果が不正な値になる問題を修正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詳細：レポート機能のコスト概算表示において、複数の建機グループを設定した工程表の場合</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に、土配コスト表へ未使用の建機が表示されてしまう問題を修正しました。この修正に</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より、使用されている建機のみを対象に、正しい期間で算出されるようになります。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a:extLst>
              <a:ext uri="{FF2B5EF4-FFF2-40B4-BE49-F238E27FC236}">
                <a16:creationId xmlns:a16="http://schemas.microsoft.com/office/drawing/2014/main" id="{FBEF8D6C-6555-3CEF-EBFB-BE60E4A1C85D}"/>
              </a:ext>
            </a:extLst>
          </p:cNvPr>
          <p:cNvPicPr>
            <a:picLocks noChangeAspect="1"/>
          </p:cNvPicPr>
          <p:nvPr/>
        </p:nvPicPr>
        <p:blipFill>
          <a:blip r:embed="rId2"/>
          <a:stretch>
            <a:fillRect/>
          </a:stretch>
        </p:blipFill>
        <p:spPr>
          <a:xfrm>
            <a:off x="4487713" y="2486554"/>
            <a:ext cx="5379092" cy="919887"/>
          </a:xfrm>
          <a:prstGeom prst="rect">
            <a:avLst/>
          </a:prstGeom>
        </p:spPr>
      </p:pic>
      <p:pic>
        <p:nvPicPr>
          <p:cNvPr id="7" name="図 6">
            <a:extLst>
              <a:ext uri="{FF2B5EF4-FFF2-40B4-BE49-F238E27FC236}">
                <a16:creationId xmlns:a16="http://schemas.microsoft.com/office/drawing/2014/main" id="{B6E5CF1F-5634-A01D-CA1F-638D92D123FB}"/>
              </a:ext>
            </a:extLst>
          </p:cNvPr>
          <p:cNvPicPr>
            <a:picLocks noChangeAspect="1"/>
          </p:cNvPicPr>
          <p:nvPr/>
        </p:nvPicPr>
        <p:blipFill>
          <a:blip r:embed="rId3"/>
          <a:stretch>
            <a:fillRect/>
          </a:stretch>
        </p:blipFill>
        <p:spPr>
          <a:xfrm>
            <a:off x="4487712" y="3406441"/>
            <a:ext cx="5379093" cy="3031334"/>
          </a:xfrm>
          <a:prstGeom prst="rect">
            <a:avLst/>
          </a:prstGeom>
        </p:spPr>
      </p:pic>
      <p:sp>
        <p:nvSpPr>
          <p:cNvPr id="9" name="正方形/長方形 8">
            <a:extLst>
              <a:ext uri="{FF2B5EF4-FFF2-40B4-BE49-F238E27FC236}">
                <a16:creationId xmlns:a16="http://schemas.microsoft.com/office/drawing/2014/main" id="{D8B1FEBE-E1FE-5F11-9E14-DD0B46733DAB}"/>
              </a:ext>
            </a:extLst>
          </p:cNvPr>
          <p:cNvSpPr/>
          <p:nvPr/>
        </p:nvSpPr>
        <p:spPr>
          <a:xfrm>
            <a:off x="4604047" y="4922107"/>
            <a:ext cx="1587741" cy="62524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8D62A82-E634-B654-E189-61F1ED87E41A}"/>
              </a:ext>
            </a:extLst>
          </p:cNvPr>
          <p:cNvSpPr/>
          <p:nvPr/>
        </p:nvSpPr>
        <p:spPr>
          <a:xfrm>
            <a:off x="5443155" y="2781192"/>
            <a:ext cx="1279858" cy="22326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7B3A8F5-18AD-63F5-B8CD-26CFE01676BE}"/>
              </a:ext>
            </a:extLst>
          </p:cNvPr>
          <p:cNvSpPr/>
          <p:nvPr/>
        </p:nvSpPr>
        <p:spPr>
          <a:xfrm>
            <a:off x="6932321" y="2963915"/>
            <a:ext cx="2673228" cy="223263"/>
          </a:xfrm>
          <a:prstGeom prst="rect">
            <a:avLst/>
          </a:prstGeom>
          <a:noFill/>
          <a:ln w="38100">
            <a:solidFill>
              <a:srgbClr val="106E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CADD8DF4-00FD-8456-C575-9A817B920251}"/>
              </a:ext>
            </a:extLst>
          </p:cNvPr>
          <p:cNvSpPr/>
          <p:nvPr/>
        </p:nvSpPr>
        <p:spPr>
          <a:xfrm>
            <a:off x="4604046" y="5775326"/>
            <a:ext cx="1587741" cy="625249"/>
          </a:xfrm>
          <a:prstGeom prst="rect">
            <a:avLst/>
          </a:prstGeom>
          <a:no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コネクタ: カギ線 22">
            <a:extLst>
              <a:ext uri="{FF2B5EF4-FFF2-40B4-BE49-F238E27FC236}">
                <a16:creationId xmlns:a16="http://schemas.microsoft.com/office/drawing/2014/main" id="{95286029-B37A-6D50-F165-0733FAD96BAB}"/>
              </a:ext>
            </a:extLst>
          </p:cNvPr>
          <p:cNvCxnSpPr>
            <a:cxnSpLocks/>
            <a:stCxn id="11" idx="2"/>
            <a:endCxn id="9" idx="0"/>
          </p:cNvCxnSpPr>
          <p:nvPr/>
        </p:nvCxnSpPr>
        <p:spPr>
          <a:xfrm rot="5400000">
            <a:off x="4781675" y="3620698"/>
            <a:ext cx="1917652" cy="685166"/>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コネクタ: カギ線 24">
            <a:extLst>
              <a:ext uri="{FF2B5EF4-FFF2-40B4-BE49-F238E27FC236}">
                <a16:creationId xmlns:a16="http://schemas.microsoft.com/office/drawing/2014/main" id="{78B93F54-A0A9-06AF-950B-A7D591D63A44}"/>
              </a:ext>
            </a:extLst>
          </p:cNvPr>
          <p:cNvCxnSpPr>
            <a:cxnSpLocks/>
            <a:stCxn id="12" idx="2"/>
            <a:endCxn id="21" idx="3"/>
          </p:cNvCxnSpPr>
          <p:nvPr/>
        </p:nvCxnSpPr>
        <p:spPr>
          <a:xfrm rot="5400000">
            <a:off x="5779975" y="3598990"/>
            <a:ext cx="2900773" cy="2077148"/>
          </a:xfrm>
          <a:prstGeom prst="bentConnector2">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 name="吹き出し: 四角形 28">
            <a:extLst>
              <a:ext uri="{FF2B5EF4-FFF2-40B4-BE49-F238E27FC236}">
                <a16:creationId xmlns:a16="http://schemas.microsoft.com/office/drawing/2014/main" id="{BBE21E8C-D7F2-395E-E15F-491862B22F51}"/>
              </a:ext>
            </a:extLst>
          </p:cNvPr>
          <p:cNvSpPr/>
          <p:nvPr/>
        </p:nvSpPr>
        <p:spPr>
          <a:xfrm>
            <a:off x="6215405" y="3793587"/>
            <a:ext cx="2768720" cy="927527"/>
          </a:xfrm>
          <a:prstGeom prst="wedgeRectCallout">
            <a:avLst>
              <a:gd name="adj1" fmla="val -22117"/>
              <a:gd name="adj2" fmla="val 49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Fixed to display only the construction equipment used for each task</a:t>
            </a:r>
          </a:p>
          <a:p>
            <a:pPr algn="ctr"/>
            <a:r>
              <a:rPr kumimoji="1" lang="ja-JP" altLang="en-US" sz="1050" b="1" dirty="0"/>
              <a:t>タスクごとに使用されている建機のみが表示されるように修正</a:t>
            </a:r>
            <a:endParaRPr kumimoji="1" lang="en-US" altLang="ja-JP" sz="1050" b="1" dirty="0"/>
          </a:p>
        </p:txBody>
      </p:sp>
      <p:sp>
        <p:nvSpPr>
          <p:cNvPr id="32" name="吹き出し: 四角形 31">
            <a:extLst>
              <a:ext uri="{FF2B5EF4-FFF2-40B4-BE49-F238E27FC236}">
                <a16:creationId xmlns:a16="http://schemas.microsoft.com/office/drawing/2014/main" id="{C58AE28E-8290-367F-EF60-34010B23FACC}"/>
              </a:ext>
            </a:extLst>
          </p:cNvPr>
          <p:cNvSpPr/>
          <p:nvPr/>
        </p:nvSpPr>
        <p:spPr>
          <a:xfrm>
            <a:off x="9112250" y="4257350"/>
            <a:ext cx="2933445" cy="1830601"/>
          </a:xfrm>
          <a:prstGeom prst="wedgeRectCallout">
            <a:avLst>
              <a:gd name="adj1" fmla="val -22117"/>
              <a:gd name="adj2" fmla="val 49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Fixed to ensure the usage period is calculated correctly</a:t>
            </a:r>
          </a:p>
          <a:p>
            <a:pPr algn="ctr"/>
            <a:r>
              <a:rPr kumimoji="1" lang="ja-JP" altLang="en-US" sz="1050" b="1" dirty="0"/>
              <a:t>使用期間も正しく算出されるように修正</a:t>
            </a:r>
            <a:endParaRPr kumimoji="1" lang="en-US" altLang="ja-JP" sz="1050" b="1" dirty="0"/>
          </a:p>
          <a:p>
            <a:pPr algn="ctr"/>
            <a:endParaRPr kumimoji="1" lang="en-US" altLang="ja-JP" sz="1050" b="1" dirty="0"/>
          </a:p>
          <a:p>
            <a:pPr algn="ctr"/>
            <a:endParaRPr kumimoji="1" lang="en-US" altLang="ja-JP" sz="1050" b="1" dirty="0"/>
          </a:p>
          <a:p>
            <a:pPr algn="ctr"/>
            <a:endParaRPr kumimoji="1" lang="en-US" altLang="ja-JP" sz="1050" b="1" dirty="0"/>
          </a:p>
          <a:p>
            <a:pPr algn="ctr"/>
            <a:endParaRPr kumimoji="1" lang="en-US" altLang="ja-JP" sz="1050" b="1" dirty="0"/>
          </a:p>
          <a:p>
            <a:pPr algn="ctr"/>
            <a:endParaRPr kumimoji="1" lang="en-US" altLang="ja-JP" sz="1050" b="1" dirty="0"/>
          </a:p>
          <a:p>
            <a:pPr algn="ctr"/>
            <a:endParaRPr kumimoji="1" lang="en-US" altLang="ja-JP" sz="1050" b="1" dirty="0"/>
          </a:p>
          <a:p>
            <a:pPr algn="ctr"/>
            <a:endParaRPr kumimoji="1" lang="en-US" altLang="ja-JP" sz="1050" b="1" dirty="0"/>
          </a:p>
        </p:txBody>
      </p:sp>
      <p:pic>
        <p:nvPicPr>
          <p:cNvPr id="33" name="図 32">
            <a:extLst>
              <a:ext uri="{FF2B5EF4-FFF2-40B4-BE49-F238E27FC236}">
                <a16:creationId xmlns:a16="http://schemas.microsoft.com/office/drawing/2014/main" id="{B5E1542A-4608-0DB7-6995-501FBDEDE1F2}"/>
              </a:ext>
            </a:extLst>
          </p:cNvPr>
          <p:cNvPicPr>
            <a:picLocks noChangeAspect="1"/>
          </p:cNvPicPr>
          <p:nvPr/>
        </p:nvPicPr>
        <p:blipFill>
          <a:blip r:embed="rId4"/>
          <a:stretch>
            <a:fillRect/>
          </a:stretch>
        </p:blipFill>
        <p:spPr>
          <a:xfrm>
            <a:off x="9165372" y="4976080"/>
            <a:ext cx="2827200" cy="957600"/>
          </a:xfrm>
          <a:prstGeom prst="rect">
            <a:avLst/>
          </a:prstGeom>
        </p:spPr>
      </p:pic>
      <p:sp>
        <p:nvSpPr>
          <p:cNvPr id="35" name="正方形/長方形 34">
            <a:extLst>
              <a:ext uri="{FF2B5EF4-FFF2-40B4-BE49-F238E27FC236}">
                <a16:creationId xmlns:a16="http://schemas.microsoft.com/office/drawing/2014/main" id="{D5DD429F-9436-EAA9-BFE2-745F8CF2E48F}"/>
              </a:ext>
            </a:extLst>
          </p:cNvPr>
          <p:cNvSpPr/>
          <p:nvPr/>
        </p:nvSpPr>
        <p:spPr>
          <a:xfrm>
            <a:off x="10563497" y="5608320"/>
            <a:ext cx="1212316" cy="2028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730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2966531221"/>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概要：ライセンスなしユーザーで現場</a:t>
                      </a:r>
                      <a:r>
                        <a:rPr kumimoji="1" lang="en-US" altLang="ja-JP" sz="1600" b="0" dirty="0">
                          <a:solidFill>
                            <a:schemeClr val="tx1"/>
                          </a:solidFill>
                          <a:latin typeface="+mn-ea"/>
                          <a:ea typeface="+mn-ea"/>
                        </a:rPr>
                        <a:t>URL</a:t>
                      </a:r>
                      <a:r>
                        <a:rPr kumimoji="1" lang="ja-JP" altLang="en-US" sz="1600" b="0" dirty="0">
                          <a:solidFill>
                            <a:schemeClr val="tx1"/>
                          </a:solidFill>
                          <a:latin typeface="+mn-ea"/>
                          <a:ea typeface="+mn-ea"/>
                        </a:rPr>
                        <a:t>へのアクセス対応</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a:t>
                      </a:r>
                      <a:r>
                        <a:rPr kumimoji="1" lang="en-US" altLang="ja-JP" sz="1600" b="0" dirty="0">
                          <a:solidFill>
                            <a:schemeClr val="tx1"/>
                          </a:solidFill>
                          <a:latin typeface="+mn-ea"/>
                          <a:ea typeface="+mn-ea"/>
                        </a:rPr>
                        <a:t>Simulation</a:t>
                      </a:r>
                      <a:r>
                        <a:rPr kumimoji="1" lang="ja-JP" altLang="en-US" sz="1600" b="0" dirty="0">
                          <a:solidFill>
                            <a:schemeClr val="tx1"/>
                          </a:solidFill>
                          <a:latin typeface="+mn-ea"/>
                          <a:ea typeface="+mn-ea"/>
                        </a:rPr>
                        <a:t>のライセンスを持たないユーザーであっても、現場一覧および現場</a:t>
                      </a:r>
                      <a:r>
                        <a:rPr kumimoji="1" lang="en-US" altLang="ja-JP" sz="1600" b="0" dirty="0">
                          <a:solidFill>
                            <a:schemeClr val="tx1"/>
                          </a:solidFill>
                          <a:latin typeface="+mn-ea"/>
                          <a:ea typeface="+mn-ea"/>
                        </a:rPr>
                        <a:t>URL</a:t>
                      </a:r>
                      <a:r>
                        <a:rPr kumimoji="1" lang="ja-JP" altLang="en-US" sz="1600" b="0" dirty="0">
                          <a:solidFill>
                            <a:schemeClr val="tx1"/>
                          </a:solidFill>
                          <a:latin typeface="+mn-ea"/>
                          <a:ea typeface="+mn-ea"/>
                        </a:rPr>
                        <a:t>へ</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アクセスできてしまう問題を修正しました。この修正により、ライセンスを持たない</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ユーザーは該当画面へアクセスできなくなります。</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なお、建機</a:t>
                      </a:r>
                      <a:r>
                        <a:rPr kumimoji="1" lang="en-US" altLang="ja-JP" sz="1600" b="0" dirty="0">
                          <a:solidFill>
                            <a:schemeClr val="tx1"/>
                          </a:solidFill>
                          <a:latin typeface="+mn-ea"/>
                          <a:ea typeface="+mn-ea"/>
                        </a:rPr>
                        <a:t>Simulation</a:t>
                      </a:r>
                      <a:r>
                        <a:rPr kumimoji="1" lang="ja-JP" altLang="en-US" sz="1600" b="0" dirty="0">
                          <a:solidFill>
                            <a:schemeClr val="tx1"/>
                          </a:solidFill>
                          <a:latin typeface="+mn-ea"/>
                          <a:ea typeface="+mn-ea"/>
                        </a:rPr>
                        <a:t>単体ライセンスの場合は、現場一覧へのアクセスは可能ですが、</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現場</a:t>
                      </a:r>
                      <a:r>
                        <a:rPr kumimoji="1" lang="en-US" altLang="ja-JP" sz="1600" b="0" dirty="0">
                          <a:solidFill>
                            <a:schemeClr val="tx1"/>
                          </a:solidFill>
                          <a:latin typeface="+mn-ea"/>
                          <a:ea typeface="+mn-ea"/>
                        </a:rPr>
                        <a:t>URL</a:t>
                      </a:r>
                      <a:r>
                        <a:rPr kumimoji="1" lang="ja-JP" altLang="en-US" sz="1600" b="0" dirty="0">
                          <a:solidFill>
                            <a:schemeClr val="tx1"/>
                          </a:solidFill>
                          <a:latin typeface="+mn-ea"/>
                          <a:ea typeface="+mn-ea"/>
                        </a:rPr>
                        <a:t>へのアクセスはできません。</a:t>
                      </a: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a:extLst>
              <a:ext uri="{FF2B5EF4-FFF2-40B4-BE49-F238E27FC236}">
                <a16:creationId xmlns:a16="http://schemas.microsoft.com/office/drawing/2014/main" id="{04056BF5-FD88-16A6-EFE8-AB908E54601E}"/>
              </a:ext>
            </a:extLst>
          </p:cNvPr>
          <p:cNvPicPr>
            <a:picLocks noChangeAspect="1"/>
          </p:cNvPicPr>
          <p:nvPr/>
        </p:nvPicPr>
        <p:blipFill>
          <a:blip r:embed="rId2"/>
          <a:stretch>
            <a:fillRect/>
          </a:stretch>
        </p:blipFill>
        <p:spPr>
          <a:xfrm>
            <a:off x="4482963" y="2828539"/>
            <a:ext cx="5935270" cy="3592400"/>
          </a:xfrm>
          <a:prstGeom prst="rect">
            <a:avLst/>
          </a:prstGeom>
        </p:spPr>
      </p:pic>
      <p:sp>
        <p:nvSpPr>
          <p:cNvPr id="5" name="吹き出し: 四角形 4">
            <a:extLst>
              <a:ext uri="{FF2B5EF4-FFF2-40B4-BE49-F238E27FC236}">
                <a16:creationId xmlns:a16="http://schemas.microsoft.com/office/drawing/2014/main" id="{47DB36B1-2077-D8AF-BDC2-C9842EBEC009}"/>
              </a:ext>
            </a:extLst>
          </p:cNvPr>
          <p:cNvSpPr/>
          <p:nvPr/>
        </p:nvSpPr>
        <p:spPr>
          <a:xfrm>
            <a:off x="4777066" y="5538310"/>
            <a:ext cx="5347063" cy="753882"/>
          </a:xfrm>
          <a:prstGeom prst="wedgeRectCallout">
            <a:avLst>
              <a:gd name="adj1" fmla="val -22117"/>
              <a:gd name="adj2" fmla="val 49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If there is no license, the system has been modified to prevent access to the site list and site URLs.</a:t>
            </a:r>
          </a:p>
          <a:p>
            <a:pPr algn="ctr"/>
            <a:r>
              <a:rPr kumimoji="1" lang="ja-JP" altLang="en-US" sz="1050" b="1" dirty="0"/>
              <a:t>ライセンスが無い場合、現場一覧および現場</a:t>
            </a:r>
            <a:r>
              <a:rPr kumimoji="1" lang="en-US" altLang="ja-JP" sz="1050" b="1" dirty="0"/>
              <a:t>URL</a:t>
            </a:r>
            <a:r>
              <a:rPr kumimoji="1" lang="ja-JP" altLang="en-US" sz="1050" b="1" dirty="0"/>
              <a:t>へのアクセスができないように修正</a:t>
            </a:r>
            <a:endParaRPr kumimoji="1" lang="en-US" altLang="ja-JP" sz="1050" b="1" dirty="0"/>
          </a:p>
        </p:txBody>
      </p:sp>
    </p:spTree>
    <p:extLst>
      <p:ext uri="{BB962C8B-B14F-4D97-AF65-F5344CB8AC3E}">
        <p14:creationId xmlns:p14="http://schemas.microsoft.com/office/powerpoint/2010/main" val="291555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216030553"/>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概要：高さ分割で標高値の追加時の値が小数点第</a:t>
                      </a:r>
                      <a:r>
                        <a:rPr kumimoji="1" lang="en-US" altLang="ja-JP" sz="1600" b="0" dirty="0">
                          <a:solidFill>
                            <a:schemeClr val="tx1"/>
                          </a:solidFill>
                          <a:latin typeface="+mn-ea"/>
                          <a:ea typeface="+mn-ea"/>
                        </a:rPr>
                        <a:t>3</a:t>
                      </a:r>
                      <a:r>
                        <a:rPr kumimoji="1" lang="ja-JP" altLang="en-US" sz="1600" b="0" dirty="0">
                          <a:solidFill>
                            <a:schemeClr val="tx1"/>
                          </a:solidFill>
                          <a:latin typeface="+mn-ea"/>
                          <a:ea typeface="+mn-ea"/>
                        </a:rPr>
                        <a:t>位以降も表示される問題を修正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詳細：高さ分割画面で標高値の追加時の値が小数点第</a:t>
                      </a:r>
                      <a:r>
                        <a:rPr kumimoji="1" lang="en-US" altLang="ja-JP" sz="1600" b="0" dirty="0">
                          <a:solidFill>
                            <a:schemeClr val="tx1"/>
                          </a:solidFill>
                          <a:latin typeface="+mn-ea"/>
                          <a:ea typeface="+mn-ea"/>
                        </a:rPr>
                        <a:t>3</a:t>
                      </a:r>
                      <a:r>
                        <a:rPr kumimoji="1" lang="ja-JP" altLang="en-US" sz="1600" b="0" dirty="0">
                          <a:solidFill>
                            <a:schemeClr val="tx1"/>
                          </a:solidFill>
                          <a:latin typeface="+mn-ea"/>
                          <a:ea typeface="+mn-ea"/>
                        </a:rPr>
                        <a:t>位以降まで表示されてしまう問題を</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修正しました。この修正により、標高値は小数点第</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位までの表示となります。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5" name="図 4">
            <a:extLst>
              <a:ext uri="{FF2B5EF4-FFF2-40B4-BE49-F238E27FC236}">
                <a16:creationId xmlns:a16="http://schemas.microsoft.com/office/drawing/2014/main" id="{41BDC636-7F29-AEE2-8DA6-C38E6F18F7D2}"/>
              </a:ext>
            </a:extLst>
          </p:cNvPr>
          <p:cNvPicPr>
            <a:picLocks noChangeAspect="1"/>
          </p:cNvPicPr>
          <p:nvPr/>
        </p:nvPicPr>
        <p:blipFill>
          <a:blip r:embed="rId2"/>
          <a:stretch>
            <a:fillRect/>
          </a:stretch>
        </p:blipFill>
        <p:spPr>
          <a:xfrm>
            <a:off x="3875314" y="2064899"/>
            <a:ext cx="7548601" cy="4353353"/>
          </a:xfrm>
          <a:prstGeom prst="rect">
            <a:avLst/>
          </a:prstGeom>
        </p:spPr>
      </p:pic>
      <p:sp>
        <p:nvSpPr>
          <p:cNvPr id="6" name="吹き出し: 四角形 5">
            <a:extLst>
              <a:ext uri="{FF2B5EF4-FFF2-40B4-BE49-F238E27FC236}">
                <a16:creationId xmlns:a16="http://schemas.microsoft.com/office/drawing/2014/main" id="{17277D5B-A9C9-45A6-C3BC-6EBD01B83B5B}"/>
              </a:ext>
            </a:extLst>
          </p:cNvPr>
          <p:cNvSpPr/>
          <p:nvPr/>
        </p:nvSpPr>
        <p:spPr>
          <a:xfrm>
            <a:off x="4600356" y="5993880"/>
            <a:ext cx="6260974" cy="482321"/>
          </a:xfrm>
          <a:prstGeom prst="wedgeRectCallout">
            <a:avLst>
              <a:gd name="adj1" fmla="val -22117"/>
              <a:gd name="adj2" fmla="val 49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When adding items, the display has been adjusted to show up to the second decimal place.</a:t>
            </a:r>
          </a:p>
          <a:p>
            <a:pPr algn="ctr"/>
            <a:r>
              <a:rPr kumimoji="1" lang="ja-JP" altLang="en-US" sz="1050" b="1" dirty="0"/>
              <a:t>追加時も小数点第</a:t>
            </a:r>
            <a:r>
              <a:rPr kumimoji="1" lang="en-US" altLang="ja-JP" sz="1050" b="1" dirty="0"/>
              <a:t>2</a:t>
            </a:r>
            <a:r>
              <a:rPr kumimoji="1" lang="ja-JP" altLang="en-US" sz="1050" b="1" dirty="0"/>
              <a:t>位までの表示へ修正</a:t>
            </a:r>
            <a:endParaRPr kumimoji="1" lang="en-US" altLang="ja-JP" sz="1050" b="1" dirty="0"/>
          </a:p>
        </p:txBody>
      </p:sp>
      <p:sp>
        <p:nvSpPr>
          <p:cNvPr id="7" name="乗算記号 6">
            <a:extLst>
              <a:ext uri="{FF2B5EF4-FFF2-40B4-BE49-F238E27FC236}">
                <a16:creationId xmlns:a16="http://schemas.microsoft.com/office/drawing/2014/main" id="{96F79E14-E6C4-AD1A-6122-C59B8C5F9927}"/>
              </a:ext>
            </a:extLst>
          </p:cNvPr>
          <p:cNvSpPr/>
          <p:nvPr/>
        </p:nvSpPr>
        <p:spPr>
          <a:xfrm>
            <a:off x="8699863" y="5480702"/>
            <a:ext cx="461554" cy="339331"/>
          </a:xfrm>
          <a:prstGeom prst="mathMultiply">
            <a:avLst>
              <a:gd name="adj1" fmla="val 10688"/>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505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56300575"/>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5</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概要：ワークエリアの外周線で日本語エリア名が文字化けする問題を修正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詳細：ワークエリアの外周線をエクスポートしたファイルを他システムで表示した際に、日本</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語エリア名が文字化けしてしまう問題を修正しました。この修正により、日本語エリア</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名も正しく表示されるようになります。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a:extLst>
              <a:ext uri="{FF2B5EF4-FFF2-40B4-BE49-F238E27FC236}">
                <a16:creationId xmlns:a16="http://schemas.microsoft.com/office/drawing/2014/main" id="{E01A67E6-FF5A-0A54-F126-DD0AA1871274}"/>
              </a:ext>
            </a:extLst>
          </p:cNvPr>
          <p:cNvPicPr>
            <a:picLocks noChangeAspect="1"/>
          </p:cNvPicPr>
          <p:nvPr/>
        </p:nvPicPr>
        <p:blipFill>
          <a:blip r:embed="rId2"/>
          <a:stretch>
            <a:fillRect/>
          </a:stretch>
        </p:blipFill>
        <p:spPr>
          <a:xfrm>
            <a:off x="4981189" y="2725782"/>
            <a:ext cx="6928770" cy="3599361"/>
          </a:xfrm>
          <a:prstGeom prst="rect">
            <a:avLst/>
          </a:prstGeom>
        </p:spPr>
      </p:pic>
      <p:pic>
        <p:nvPicPr>
          <p:cNvPr id="6" name="図 5">
            <a:extLst>
              <a:ext uri="{FF2B5EF4-FFF2-40B4-BE49-F238E27FC236}">
                <a16:creationId xmlns:a16="http://schemas.microsoft.com/office/drawing/2014/main" id="{738EDF8E-F5F7-14AC-38E4-D9EC2C7EF20C}"/>
              </a:ext>
            </a:extLst>
          </p:cNvPr>
          <p:cNvPicPr>
            <a:picLocks noChangeAspect="1"/>
          </p:cNvPicPr>
          <p:nvPr/>
        </p:nvPicPr>
        <p:blipFill>
          <a:blip r:embed="rId3"/>
          <a:stretch>
            <a:fillRect/>
          </a:stretch>
        </p:blipFill>
        <p:spPr>
          <a:xfrm>
            <a:off x="3200155" y="2232069"/>
            <a:ext cx="3984416" cy="2863986"/>
          </a:xfrm>
          <a:prstGeom prst="rect">
            <a:avLst/>
          </a:prstGeom>
        </p:spPr>
      </p:pic>
      <p:sp>
        <p:nvSpPr>
          <p:cNvPr id="7" name="正方形/長方形 6">
            <a:extLst>
              <a:ext uri="{FF2B5EF4-FFF2-40B4-BE49-F238E27FC236}">
                <a16:creationId xmlns:a16="http://schemas.microsoft.com/office/drawing/2014/main" id="{4319D4D5-F549-E17B-69F2-2331CE2F6B22}"/>
              </a:ext>
            </a:extLst>
          </p:cNvPr>
          <p:cNvSpPr/>
          <p:nvPr/>
        </p:nvSpPr>
        <p:spPr>
          <a:xfrm>
            <a:off x="5302129" y="4329925"/>
            <a:ext cx="1882442" cy="2682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904437E2-F93B-C1E5-5032-9CE25C5AB88D}"/>
              </a:ext>
            </a:extLst>
          </p:cNvPr>
          <p:cNvSpPr/>
          <p:nvPr/>
        </p:nvSpPr>
        <p:spPr>
          <a:xfrm>
            <a:off x="8490857" y="5007429"/>
            <a:ext cx="1175657" cy="635725"/>
          </a:xfrm>
          <a:prstGeom prst="ellipse">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四角形 8">
            <a:extLst>
              <a:ext uri="{FF2B5EF4-FFF2-40B4-BE49-F238E27FC236}">
                <a16:creationId xmlns:a16="http://schemas.microsoft.com/office/drawing/2014/main" id="{C4476489-78D8-D386-9FD8-B28FB2F5FC55}"/>
              </a:ext>
            </a:extLst>
          </p:cNvPr>
          <p:cNvSpPr/>
          <p:nvPr/>
        </p:nvSpPr>
        <p:spPr>
          <a:xfrm>
            <a:off x="7061214" y="5850779"/>
            <a:ext cx="4704066" cy="614017"/>
          </a:xfrm>
          <a:prstGeom prst="wedgeRectCallout">
            <a:avLst>
              <a:gd name="adj1" fmla="val -22117"/>
              <a:gd name="adj2" fmla="val 496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Fixed an issue to prevent labels from displaying incorrectly when viewed in other systems</a:t>
            </a:r>
          </a:p>
          <a:p>
            <a:pPr algn="ctr"/>
            <a:r>
              <a:rPr kumimoji="1" lang="ja-JP" altLang="en-US" sz="1050" b="1" dirty="0"/>
              <a:t>他システムで表示した際に、ラベルが文字化けしないように修正</a:t>
            </a:r>
            <a:endParaRPr kumimoji="1" lang="en-US" altLang="ja-JP" sz="1050" b="1" dirty="0"/>
          </a:p>
        </p:txBody>
      </p:sp>
      <p:sp>
        <p:nvSpPr>
          <p:cNvPr id="11" name="矢印: 右 10">
            <a:extLst>
              <a:ext uri="{FF2B5EF4-FFF2-40B4-BE49-F238E27FC236}">
                <a16:creationId xmlns:a16="http://schemas.microsoft.com/office/drawing/2014/main" id="{8FEB8B3E-F09F-DC81-FCD0-BF10B429AF28}"/>
              </a:ext>
            </a:extLst>
          </p:cNvPr>
          <p:cNvSpPr/>
          <p:nvPr/>
        </p:nvSpPr>
        <p:spPr>
          <a:xfrm>
            <a:off x="7222482" y="4096475"/>
            <a:ext cx="566058" cy="7351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65724564"/>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9389fa2-add8-4853-8b42-44b440df2f1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7" ma:contentTypeDescription="新しいドキュメントを作成します。" ma:contentTypeScope="" ma:versionID="478387fcd5d32e7abd5ae6fa40c7a4a3">
  <xsd:schema xmlns:xsd="http://www.w3.org/2001/XMLSchema" xmlns:xs="http://www.w3.org/2001/XMLSchema" xmlns:p="http://schemas.microsoft.com/office/2006/metadata/properties" xmlns:ns3="a9389fa2-add8-4853-8b42-44b440df2f1e" xmlns:ns4="cbb0b6e0-80bc-41b7-8336-0b8443e8d384" targetNamespace="http://schemas.microsoft.com/office/2006/metadata/properties" ma:root="true" ma:fieldsID="6bfbbaa74efca2bf1f67cd2f8c74c9c8" ns3:_="" ns4:_="">
    <xsd:import namespace="a9389fa2-add8-4853-8b42-44b440df2f1e"/>
    <xsd:import namespace="cbb0b6e0-80bc-41b7-8336-0b8443e8d384"/>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b0b6e0-80bc-41b7-8336-0b8443e8d384"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element name="SharingHintHash" ma:index="13"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1EF08D-F8DA-4975-B7B2-B9EB78E5EC19}">
  <ds:schemaRefs>
    <ds:schemaRef ds:uri="http://schemas.microsoft.com/office/2006/documentManagement/types"/>
    <ds:schemaRef ds:uri="http://www.w3.org/XML/1998/namespace"/>
    <ds:schemaRef ds:uri="cbb0b6e0-80bc-41b7-8336-0b8443e8d384"/>
    <ds:schemaRef ds:uri="http://schemas.microsoft.com/office/infopath/2007/PartnerControls"/>
    <ds:schemaRef ds:uri="a9389fa2-add8-4853-8b42-44b440df2f1e"/>
    <ds:schemaRef ds:uri="http://purl.org/dc/elements/1.1/"/>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6B30520-D278-4788-82ED-FBCEF90C2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cbb0b6e0-80bc-41b7-8336-0b8443e8d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20F481-E198-416A-84A7-0B1B2644A2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38854</TotalTime>
  <Words>2225</Words>
  <Application>Microsoft Office PowerPoint</Application>
  <PresentationFormat>ワイド画面</PresentationFormat>
  <Paragraphs>216</Paragraphs>
  <Slides>18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18</vt:i4>
      </vt:variant>
    </vt:vector>
  </HeadingPairs>
  <TitlesOfParts>
    <vt:vector size="29"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田中 祐輔</cp:lastModifiedBy>
  <cp:revision>552</cp:revision>
  <dcterms:created xsi:type="dcterms:W3CDTF">2021-03-26T09:54:52Z</dcterms:created>
  <dcterms:modified xsi:type="dcterms:W3CDTF">2026-03-26T10:48:37Z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